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Acme" panose="020B0604020202020204" charset="0"/>
      <p:regular r:id="rId25"/>
    </p:embeddedFont>
    <p:embeddedFont>
      <p:font typeface="Average" panose="020B0604020202020204" charset="0"/>
      <p:regular r:id="rId26"/>
    </p:embeddedFont>
    <p:embeddedFont>
      <p:font typeface="Lato" panose="020B0604020202020204" charset="0"/>
      <p:regular r:id="rId27"/>
      <p:bold r:id="rId28"/>
      <p:italic r:id="rId29"/>
      <p:boldItalic r:id="rId30"/>
    </p:embeddedFont>
    <p:embeddedFont>
      <p:font typeface="Oswald" panose="020B0604020202020204" charset="0"/>
      <p:regular r:id="rId31"/>
      <p:bold r:id="rId32"/>
    </p:embeddedFont>
    <p:embeddedFont>
      <p:font typeface="Special Elite"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974"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aa6f870e17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aa6f870e1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aa6f870e17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aa6f870e17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aa6f870e17_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aa6f870e17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a6f870e17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a6f870e17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bb5bc642b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bb5bc64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aa6f870e17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aa6f870e17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aa6f870e17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aa6f870e17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aa6f870e17_1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aa6f870e17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a6f870e17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a6f870e17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aa6f870e17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aa6f870e17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9d599511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b9d599511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b3d4e61eba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b3d4e61eb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aa6f870e17_1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aa6f870e17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a6f870e17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aa6f870e17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a6f870e17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a6f870e17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b6357a599_1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bb6357a599_1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aa6f870e17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aa6f870e1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b3d4e61eba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b3d4e61eb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aa6f870e17_1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aa6f870e17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a6f870e1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a6f870e1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aa6f870e17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aa6f870e17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www.youtube.com/watch?v=SRwrV6_8HZA" TargetMode="External"/><Relationship Id="rId7" Type="http://schemas.openxmlformats.org/officeDocument/2006/relationships/hyperlink" Target="http://www.youtube.com/watch?v=8YLa0f1ZeX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hyperlink" Target="http://www.youtube.com/watch?v=p7qh4AR41aI" TargetMode="Externa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hyperlink" Target="https://apstudents.collegeboard.org/art-design-progra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2021-2022 Course Descriptions</a:t>
            </a:r>
            <a:endParaRPr/>
          </a:p>
        </p:txBody>
      </p:sp>
      <p:sp>
        <p:nvSpPr>
          <p:cNvPr id="60" name="Google Shape;60;p1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John Swett High School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2"/>
          <p:cNvPicPr preferRelativeResize="0"/>
          <p:nvPr/>
        </p:nvPicPr>
        <p:blipFill>
          <a:blip r:embed="rId3">
            <a:alphaModFix amt="50000"/>
          </a:blip>
          <a:stretch>
            <a:fillRect/>
          </a:stretch>
        </p:blipFill>
        <p:spPr>
          <a:xfrm>
            <a:off x="311700" y="1017725"/>
            <a:ext cx="8618400" cy="4125775"/>
          </a:xfrm>
          <a:prstGeom prst="rect">
            <a:avLst/>
          </a:prstGeom>
          <a:noFill/>
          <a:ln>
            <a:noFill/>
          </a:ln>
        </p:spPr>
      </p:pic>
      <p:sp>
        <p:nvSpPr>
          <p:cNvPr id="129" name="Google Shape;12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English -Advanced/AP</a:t>
            </a:r>
            <a:endParaRPr/>
          </a:p>
        </p:txBody>
      </p:sp>
      <p:sp>
        <p:nvSpPr>
          <p:cNvPr id="130" name="Google Shape;130;p22"/>
          <p:cNvSpPr txBox="1">
            <a:spLocks noGrp="1"/>
          </p:cNvSpPr>
          <p:nvPr>
            <p:ph type="body" idx="1"/>
          </p:nvPr>
        </p:nvSpPr>
        <p:spPr>
          <a:xfrm>
            <a:off x="314825" y="1017725"/>
            <a:ext cx="8618400" cy="3993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solidFill>
                  <a:srgbClr val="FFFFFF"/>
                </a:solidFill>
                <a:latin typeface="Arial"/>
                <a:ea typeface="Arial"/>
                <a:cs typeface="Arial"/>
                <a:sym typeface="Arial"/>
              </a:rPr>
              <a:t>All advanced English courses are designed to help you acquire the academic experiences and skills necessary for success in your college work. The courses include literature-based extensive reading and writing assignments with the goal in mind to challenge you to improve your ability to think clearly and communicate effectively.  Although there is no prerequisite, ideal candidates will have earned an A or B in previous English courses and have a passion for reading.</a:t>
            </a:r>
            <a:endParaRPr sz="1400" b="1">
              <a:solidFill>
                <a:srgbClr val="FFFFFF"/>
              </a:solidFill>
              <a:latin typeface="Arial"/>
              <a:ea typeface="Arial"/>
              <a:cs typeface="Arial"/>
              <a:sym typeface="Arial"/>
            </a:endParaRPr>
          </a:p>
          <a:p>
            <a:pPr marL="0" lvl="0" indent="0" algn="l" rtl="0">
              <a:lnSpc>
                <a:spcPct val="115000"/>
              </a:lnSpc>
              <a:spcBef>
                <a:spcPts val="0"/>
              </a:spcBef>
              <a:spcAft>
                <a:spcPts val="0"/>
              </a:spcAft>
              <a:buNone/>
            </a:pPr>
            <a:endParaRPr sz="1400" b="1">
              <a:solidFill>
                <a:srgbClr val="FFFFFF"/>
              </a:solidFill>
              <a:latin typeface="Arial"/>
              <a:ea typeface="Arial"/>
              <a:cs typeface="Arial"/>
              <a:sym typeface="Arial"/>
            </a:endParaRPr>
          </a:p>
          <a:p>
            <a:pPr marL="0" lvl="0" indent="0" algn="l" rtl="0">
              <a:spcBef>
                <a:spcPts val="0"/>
              </a:spcBef>
              <a:spcAft>
                <a:spcPts val="0"/>
              </a:spcAft>
              <a:buNone/>
            </a:pPr>
            <a:r>
              <a:rPr lang="en" sz="1400" b="1">
                <a:solidFill>
                  <a:srgbClr val="FFFFFF"/>
                </a:solidFill>
                <a:latin typeface="Arial"/>
                <a:ea typeface="Arial"/>
                <a:cs typeface="Arial"/>
                <a:sym typeface="Arial"/>
              </a:rPr>
              <a:t>The AP English Language &amp; Composition course focuses on the development and revision of evidence-based analytic and argumentative writing, the rhetorical analysis of nonfiction texts, and the decisions writers make as they compose and revise. Students evaluate, synthesize, and cite research to support their arguments. </a:t>
            </a:r>
            <a:endParaRPr sz="1400" b="1">
              <a:solidFill>
                <a:srgbClr val="FFFFFF"/>
              </a:solidFill>
              <a:latin typeface="Arial"/>
              <a:ea typeface="Arial"/>
              <a:cs typeface="Arial"/>
              <a:sym typeface="Arial"/>
            </a:endParaRPr>
          </a:p>
          <a:p>
            <a:pPr marL="0" lvl="0" indent="0" algn="l" rtl="0">
              <a:spcBef>
                <a:spcPts val="0"/>
              </a:spcBef>
              <a:spcAft>
                <a:spcPts val="0"/>
              </a:spcAft>
              <a:buNone/>
            </a:pPr>
            <a:endParaRPr sz="1400" b="1">
              <a:solidFill>
                <a:srgbClr val="FFFFFF"/>
              </a:solidFill>
              <a:latin typeface="Arial"/>
              <a:ea typeface="Arial"/>
              <a:cs typeface="Arial"/>
              <a:sym typeface="Arial"/>
            </a:endParaRPr>
          </a:p>
          <a:p>
            <a:pPr marL="0" lvl="0" indent="0" algn="l" rtl="0">
              <a:spcBef>
                <a:spcPts val="0"/>
              </a:spcBef>
              <a:spcAft>
                <a:spcPts val="0"/>
              </a:spcAft>
              <a:buNone/>
            </a:pPr>
            <a:r>
              <a:rPr lang="en" sz="1400" b="1">
                <a:solidFill>
                  <a:srgbClr val="FFFFFF"/>
                </a:solidFill>
                <a:latin typeface="Arial"/>
                <a:ea typeface="Arial"/>
                <a:cs typeface="Arial"/>
                <a:sym typeface="Arial"/>
              </a:rPr>
              <a:t>The AP English Literature &amp; Composition course focuses on reading, analyzing, and writing about imaginative literature (fiction, poetry, drama.) Students engage in close reading and critical analysis of imaginative literature to deepen their understanding of the ways writers use language to provide both meaning and pleasure. Writing assignments include expository, analytical, and argumentative essays that require students to analyze and interpret literary works.</a:t>
            </a:r>
            <a:endParaRPr sz="1400" b="1">
              <a:solidFill>
                <a:srgbClr val="FFFFFF"/>
              </a:solidFill>
              <a:latin typeface="Arial"/>
              <a:ea typeface="Arial"/>
              <a:cs typeface="Arial"/>
              <a:sym typeface="Arial"/>
            </a:endParaRPr>
          </a:p>
        </p:txBody>
      </p:sp>
      <p:pic>
        <p:nvPicPr>
          <p:cNvPr id="131" name="Google Shape;131;p22"/>
          <p:cNvPicPr preferRelativeResize="0"/>
          <p:nvPr/>
        </p:nvPicPr>
        <p:blipFill>
          <a:blip r:embed="rId4">
            <a:alphaModFix/>
          </a:blip>
          <a:stretch>
            <a:fillRect/>
          </a:stretch>
        </p:blipFill>
        <p:spPr>
          <a:xfrm>
            <a:off x="7495334" y="166150"/>
            <a:ext cx="1134599" cy="851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Leadership</a:t>
            </a:r>
            <a:endParaRPr/>
          </a:p>
        </p:txBody>
      </p:sp>
      <p:sp>
        <p:nvSpPr>
          <p:cNvPr id="137" name="Google Shape;137;p23"/>
          <p:cNvSpPr txBox="1">
            <a:spLocks noGrp="1"/>
          </p:cNvSpPr>
          <p:nvPr>
            <p:ph type="body" idx="1"/>
          </p:nvPr>
        </p:nvSpPr>
        <p:spPr>
          <a:xfrm>
            <a:off x="311700" y="1152475"/>
            <a:ext cx="5719200" cy="345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FFFFFF"/>
                </a:solidFill>
                <a:latin typeface="Special Elite"/>
                <a:ea typeface="Special Elite"/>
                <a:cs typeface="Special Elite"/>
                <a:sym typeface="Special Elite"/>
              </a:rPr>
              <a:t>Student Council/ASB (Associated Student Body)</a:t>
            </a:r>
            <a:endParaRPr sz="1600" b="1">
              <a:solidFill>
                <a:srgbClr val="FFFFFF"/>
              </a:solidFill>
              <a:latin typeface="Special Elite"/>
              <a:ea typeface="Special Elite"/>
              <a:cs typeface="Special Elite"/>
              <a:sym typeface="Special Elite"/>
            </a:endParaRPr>
          </a:p>
          <a:p>
            <a:pPr marL="0" lvl="0" indent="0" algn="l" rtl="0">
              <a:spcBef>
                <a:spcPts val="1600"/>
              </a:spcBef>
              <a:spcAft>
                <a:spcPts val="0"/>
              </a:spcAft>
              <a:buNone/>
            </a:pPr>
            <a:r>
              <a:rPr lang="en" sz="1300">
                <a:solidFill>
                  <a:srgbClr val="FFFFFF"/>
                </a:solidFill>
                <a:latin typeface="Special Elite"/>
                <a:ea typeface="Special Elite"/>
                <a:cs typeface="Special Elite"/>
                <a:sym typeface="Special Elite"/>
              </a:rPr>
              <a:t>This is a required course for elected student body officers, class officers and appointed officers. </a:t>
            </a:r>
            <a:endParaRPr sz="1300">
              <a:solidFill>
                <a:srgbClr val="FFFFFF"/>
              </a:solidFill>
              <a:latin typeface="Special Elite"/>
              <a:ea typeface="Special Elite"/>
              <a:cs typeface="Special Elite"/>
              <a:sym typeface="Special Elite"/>
            </a:endParaRPr>
          </a:p>
          <a:p>
            <a:pPr marL="0" lvl="0" indent="0" algn="l" rtl="0">
              <a:spcBef>
                <a:spcPts val="1600"/>
              </a:spcBef>
              <a:spcAft>
                <a:spcPts val="0"/>
              </a:spcAft>
              <a:buNone/>
            </a:pPr>
            <a:r>
              <a:rPr lang="en" sz="1300">
                <a:solidFill>
                  <a:srgbClr val="FFFFFF"/>
                </a:solidFill>
                <a:latin typeface="Special Elite"/>
                <a:ea typeface="Special Elite"/>
                <a:cs typeface="Special Elite"/>
                <a:sym typeface="Special Elite"/>
              </a:rPr>
              <a:t>Students coming into John Swett High School as freshmen may apply in the spring. After an interview, students will be selected for Freshmen Class office positions. </a:t>
            </a:r>
            <a:endParaRPr sz="1300">
              <a:solidFill>
                <a:srgbClr val="FFFFFF"/>
              </a:solidFill>
              <a:latin typeface="Special Elite"/>
              <a:ea typeface="Special Elite"/>
              <a:cs typeface="Special Elite"/>
              <a:sym typeface="Special Elite"/>
            </a:endParaRPr>
          </a:p>
          <a:p>
            <a:pPr marL="0" lvl="0" indent="0" algn="l" rtl="0">
              <a:spcBef>
                <a:spcPts val="1600"/>
              </a:spcBef>
              <a:spcAft>
                <a:spcPts val="0"/>
              </a:spcAft>
              <a:buNone/>
            </a:pPr>
            <a:r>
              <a:rPr lang="en" sz="1300">
                <a:solidFill>
                  <a:srgbClr val="FFFFFF"/>
                </a:solidFill>
                <a:latin typeface="Special Elite"/>
                <a:ea typeface="Special Elite"/>
                <a:cs typeface="Special Elite"/>
                <a:sym typeface="Special Elite"/>
              </a:rPr>
              <a:t>This class provides the forum for student body and committee meetings, and for the planning of all school activities that take place during the school year.</a:t>
            </a:r>
            <a:endParaRPr sz="1300">
              <a:solidFill>
                <a:srgbClr val="FFFFFF"/>
              </a:solidFill>
              <a:latin typeface="Special Elite"/>
              <a:ea typeface="Special Elite"/>
              <a:cs typeface="Special Elite"/>
              <a:sym typeface="Special Elite"/>
            </a:endParaRPr>
          </a:p>
          <a:p>
            <a:pPr marL="0" lvl="0" indent="0" algn="l" rtl="0">
              <a:spcBef>
                <a:spcPts val="1600"/>
              </a:spcBef>
              <a:spcAft>
                <a:spcPts val="0"/>
              </a:spcAft>
              <a:buNone/>
            </a:pPr>
            <a:r>
              <a:rPr lang="en" sz="1300">
                <a:solidFill>
                  <a:srgbClr val="FFFFFF"/>
                </a:solidFill>
                <a:latin typeface="Special Elite"/>
                <a:ea typeface="Special Elite"/>
                <a:cs typeface="Special Elite"/>
                <a:sym typeface="Special Elite"/>
              </a:rPr>
              <a:t>Grades: 9 - 12 Year </a:t>
            </a:r>
            <a:endParaRPr sz="1300">
              <a:solidFill>
                <a:srgbClr val="FFFFFF"/>
              </a:solidFill>
              <a:latin typeface="Special Elite"/>
              <a:ea typeface="Special Elite"/>
              <a:cs typeface="Special Elite"/>
              <a:sym typeface="Special Elite"/>
            </a:endParaRPr>
          </a:p>
          <a:p>
            <a:pPr marL="0" lvl="0" indent="0" algn="l" rtl="0">
              <a:spcBef>
                <a:spcPts val="1600"/>
              </a:spcBef>
              <a:spcAft>
                <a:spcPts val="1600"/>
              </a:spcAft>
              <a:buNone/>
            </a:pPr>
            <a:endParaRPr/>
          </a:p>
        </p:txBody>
      </p:sp>
      <p:pic>
        <p:nvPicPr>
          <p:cNvPr id="138" name="Google Shape;138;p23"/>
          <p:cNvPicPr preferRelativeResize="0"/>
          <p:nvPr/>
        </p:nvPicPr>
        <p:blipFill>
          <a:blip r:embed="rId3">
            <a:alphaModFix/>
          </a:blip>
          <a:stretch>
            <a:fillRect/>
          </a:stretch>
        </p:blipFill>
        <p:spPr>
          <a:xfrm>
            <a:off x="6172200" y="1017725"/>
            <a:ext cx="2667000" cy="3451412"/>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204250" y="109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Manufacturing</a:t>
            </a:r>
            <a:endParaRPr/>
          </a:p>
        </p:txBody>
      </p:sp>
      <p:sp>
        <p:nvSpPr>
          <p:cNvPr id="144" name="Google Shape;144;p24"/>
          <p:cNvSpPr txBox="1">
            <a:spLocks noGrp="1"/>
          </p:cNvSpPr>
          <p:nvPr>
            <p:ph type="body" idx="1"/>
          </p:nvPr>
        </p:nvSpPr>
        <p:spPr>
          <a:xfrm>
            <a:off x="0" y="681975"/>
            <a:ext cx="6459600" cy="4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Grades 9-12</a:t>
            </a:r>
            <a:endParaRPr sz="1400"/>
          </a:p>
          <a:p>
            <a:pPr marL="0" lvl="0" indent="0" algn="l" rtl="0">
              <a:spcBef>
                <a:spcPts val="1600"/>
              </a:spcBef>
              <a:spcAft>
                <a:spcPts val="0"/>
              </a:spcAft>
              <a:buNone/>
            </a:pPr>
            <a:r>
              <a:rPr lang="en" sz="1400"/>
              <a:t>The class is an introduction to the world of manufacturing.  Lectures include Industrial Safety and Health, Materials and Processes of Manufacturing, and Employability Skills.</a:t>
            </a:r>
            <a:endParaRPr sz="1400"/>
          </a:p>
          <a:p>
            <a:pPr marL="0" lvl="0" indent="0" algn="l" rtl="0">
              <a:spcBef>
                <a:spcPts val="1600"/>
              </a:spcBef>
              <a:spcAft>
                <a:spcPts val="0"/>
              </a:spcAft>
              <a:buNone/>
            </a:pPr>
            <a:r>
              <a:rPr lang="en" sz="1400"/>
              <a:t>Hands-on activities include:</a:t>
            </a:r>
            <a:endParaRPr sz="1400"/>
          </a:p>
          <a:p>
            <a:pPr marL="457200" lvl="0" indent="-317500" algn="l" rtl="0">
              <a:spcBef>
                <a:spcPts val="1600"/>
              </a:spcBef>
              <a:spcAft>
                <a:spcPts val="0"/>
              </a:spcAft>
              <a:buSzPts val="1400"/>
              <a:buChar char="●"/>
            </a:pPr>
            <a:r>
              <a:rPr lang="en" sz="1400"/>
              <a:t>Safe use of power hand tools</a:t>
            </a:r>
            <a:endParaRPr sz="1400"/>
          </a:p>
          <a:p>
            <a:pPr marL="457200" lvl="0" indent="-317500" algn="l" rtl="0">
              <a:spcBef>
                <a:spcPts val="0"/>
              </a:spcBef>
              <a:spcAft>
                <a:spcPts val="0"/>
              </a:spcAft>
              <a:buSzPts val="1400"/>
              <a:buChar char="●"/>
            </a:pPr>
            <a:r>
              <a:rPr lang="en" sz="1400"/>
              <a:t>Computer Aided Design, where you learn to use the software of industrial design</a:t>
            </a:r>
            <a:endParaRPr sz="1400"/>
          </a:p>
          <a:p>
            <a:pPr marL="457200" lvl="0" indent="-317500" algn="l" rtl="0">
              <a:spcBef>
                <a:spcPts val="0"/>
              </a:spcBef>
              <a:spcAft>
                <a:spcPts val="0"/>
              </a:spcAft>
              <a:buSzPts val="1400"/>
              <a:buChar char="●"/>
            </a:pPr>
            <a:r>
              <a:rPr lang="en" sz="1400"/>
              <a:t>Welding, where you learn different types of welding processes, and practice the art of joining metals together.</a:t>
            </a:r>
            <a:endParaRPr sz="1400"/>
          </a:p>
          <a:p>
            <a:pPr marL="457200" lvl="0" indent="-342900" algn="l" rtl="0">
              <a:spcBef>
                <a:spcPts val="0"/>
              </a:spcBef>
              <a:spcAft>
                <a:spcPts val="0"/>
              </a:spcAft>
              <a:buSzPts val="1800"/>
              <a:buChar char="●"/>
            </a:pPr>
            <a:r>
              <a:rPr lang="en" sz="1400"/>
              <a:t>Machining, where you learn to cut metals using stationary machine tools, as well as precision measuring equipment.</a:t>
            </a:r>
            <a:r>
              <a:rPr lang="en"/>
              <a:t> </a:t>
            </a:r>
            <a:endParaRPr/>
          </a:p>
        </p:txBody>
      </p:sp>
      <p:pic>
        <p:nvPicPr>
          <p:cNvPr id="145" name="Google Shape;145;p24"/>
          <p:cNvPicPr preferRelativeResize="0"/>
          <p:nvPr/>
        </p:nvPicPr>
        <p:blipFill>
          <a:blip r:embed="rId3">
            <a:alphaModFix/>
          </a:blip>
          <a:stretch>
            <a:fillRect/>
          </a:stretch>
        </p:blipFill>
        <p:spPr>
          <a:xfrm>
            <a:off x="6552350" y="176400"/>
            <a:ext cx="2309876" cy="2281176"/>
          </a:xfrm>
          <a:prstGeom prst="rect">
            <a:avLst/>
          </a:prstGeom>
          <a:noFill/>
          <a:ln>
            <a:noFill/>
          </a:ln>
        </p:spPr>
      </p:pic>
      <p:pic>
        <p:nvPicPr>
          <p:cNvPr id="146" name="Google Shape;146;p24"/>
          <p:cNvPicPr preferRelativeResize="0"/>
          <p:nvPr/>
        </p:nvPicPr>
        <p:blipFill>
          <a:blip r:embed="rId4">
            <a:alphaModFix/>
          </a:blip>
          <a:stretch>
            <a:fillRect/>
          </a:stretch>
        </p:blipFill>
        <p:spPr>
          <a:xfrm>
            <a:off x="6552350" y="2571750"/>
            <a:ext cx="2309875" cy="23407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Music</a:t>
            </a:r>
            <a:endParaRPr/>
          </a:p>
        </p:txBody>
      </p:sp>
      <p:sp>
        <p:nvSpPr>
          <p:cNvPr id="152" name="Google Shape;152;p25"/>
          <p:cNvSpPr txBox="1">
            <a:spLocks noGrp="1"/>
          </p:cNvSpPr>
          <p:nvPr>
            <p:ph type="body" idx="1"/>
          </p:nvPr>
        </p:nvSpPr>
        <p:spPr>
          <a:xfrm>
            <a:off x="1602025" y="546525"/>
            <a:ext cx="7300800" cy="185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Grades 9-12</a:t>
            </a:r>
            <a:endParaRPr/>
          </a:p>
          <a:p>
            <a:pPr marL="0" lvl="0" indent="0" algn="l" rtl="0">
              <a:spcBef>
                <a:spcPts val="1600"/>
              </a:spcBef>
              <a:spcAft>
                <a:spcPts val="1600"/>
              </a:spcAft>
              <a:buNone/>
            </a:pPr>
            <a:r>
              <a:rPr lang="en" sz="1300"/>
              <a:t>Learn the basics of music production and music theory in this year long course. We will discuss and create personal projects through MIDI, music effects, loops, sampling, and other tools in a Digital Audio Workstation. While we will explore the practice of some live instruments, it will not be the focus of this class. This course does not require any previous knowledge; however, access to a personal computer, phone, or tablet is strongly preferred. </a:t>
            </a:r>
            <a:endParaRPr sz="1300"/>
          </a:p>
        </p:txBody>
      </p:sp>
      <p:pic>
        <p:nvPicPr>
          <p:cNvPr id="153" name="Google Shape;153;p25" descr="A junior at JSHS, R.A.R. produced this track in September 2020 for the school video announcements." title="Announcement Music 1">
            <a:hlinkClick r:id="rId3"/>
          </p:cNvPr>
          <p:cNvPicPr preferRelativeResize="0"/>
          <p:nvPr/>
        </p:nvPicPr>
        <p:blipFill>
          <a:blip r:embed="rId4">
            <a:alphaModFix/>
          </a:blip>
          <a:stretch>
            <a:fillRect/>
          </a:stretch>
        </p:blipFill>
        <p:spPr>
          <a:xfrm>
            <a:off x="0" y="2571750"/>
            <a:ext cx="2893775" cy="2170325"/>
          </a:xfrm>
          <a:prstGeom prst="rect">
            <a:avLst/>
          </a:prstGeom>
          <a:noFill/>
          <a:ln>
            <a:noFill/>
          </a:ln>
        </p:spPr>
      </p:pic>
      <p:pic>
        <p:nvPicPr>
          <p:cNvPr id="154" name="Google Shape;154;p25" descr="A freshman at JSHS, A.L. produced this track in September 2020 for the school video announcements." title="Announcement Music 3">
            <a:hlinkClick r:id="rId5"/>
          </p:cNvPr>
          <p:cNvPicPr preferRelativeResize="0"/>
          <p:nvPr/>
        </p:nvPicPr>
        <p:blipFill>
          <a:blip r:embed="rId6">
            <a:alphaModFix/>
          </a:blip>
          <a:stretch>
            <a:fillRect/>
          </a:stretch>
        </p:blipFill>
        <p:spPr>
          <a:xfrm>
            <a:off x="6250225" y="2571750"/>
            <a:ext cx="2893775" cy="2170331"/>
          </a:xfrm>
          <a:prstGeom prst="rect">
            <a:avLst/>
          </a:prstGeom>
          <a:noFill/>
          <a:ln>
            <a:noFill/>
          </a:ln>
        </p:spPr>
      </p:pic>
      <p:sp>
        <p:nvSpPr>
          <p:cNvPr id="155" name="Google Shape;155;p25"/>
          <p:cNvSpPr txBox="1"/>
          <p:nvPr/>
        </p:nvSpPr>
        <p:spPr>
          <a:xfrm>
            <a:off x="-172863" y="4742075"/>
            <a:ext cx="335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Produced by Ralph Andre Ramos (11)</a:t>
            </a:r>
            <a:endParaRPr>
              <a:solidFill>
                <a:srgbClr val="FFFFFF"/>
              </a:solidFill>
              <a:latin typeface="Average"/>
              <a:ea typeface="Average"/>
              <a:cs typeface="Average"/>
              <a:sym typeface="Average"/>
            </a:endParaRPr>
          </a:p>
        </p:txBody>
      </p:sp>
      <p:sp>
        <p:nvSpPr>
          <p:cNvPr id="156" name="Google Shape;156;p25"/>
          <p:cNvSpPr txBox="1"/>
          <p:nvPr/>
        </p:nvSpPr>
        <p:spPr>
          <a:xfrm>
            <a:off x="6491414" y="4742075"/>
            <a:ext cx="2411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Produced by Aiden Luu (9)</a:t>
            </a:r>
            <a:endParaRPr>
              <a:solidFill>
                <a:srgbClr val="FFFFFF"/>
              </a:solidFill>
              <a:latin typeface="Average"/>
              <a:ea typeface="Average"/>
              <a:cs typeface="Average"/>
              <a:sym typeface="Average"/>
            </a:endParaRPr>
          </a:p>
        </p:txBody>
      </p:sp>
      <p:pic>
        <p:nvPicPr>
          <p:cNvPr id="157" name="Google Shape;157;p25" descr="A senior at JSHS, N. J. produced this track in September 2020 for the school video announcements." title="Announcement Music 5">
            <a:hlinkClick r:id="rId7"/>
          </p:cNvPr>
          <p:cNvPicPr preferRelativeResize="0"/>
          <p:nvPr/>
        </p:nvPicPr>
        <p:blipFill>
          <a:blip r:embed="rId8">
            <a:alphaModFix/>
          </a:blip>
          <a:stretch>
            <a:fillRect/>
          </a:stretch>
        </p:blipFill>
        <p:spPr>
          <a:xfrm>
            <a:off x="3125112" y="2571750"/>
            <a:ext cx="2893775" cy="2170331"/>
          </a:xfrm>
          <a:prstGeom prst="rect">
            <a:avLst/>
          </a:prstGeom>
          <a:noFill/>
          <a:ln>
            <a:noFill/>
          </a:ln>
        </p:spPr>
      </p:pic>
      <p:sp>
        <p:nvSpPr>
          <p:cNvPr id="158" name="Google Shape;158;p25"/>
          <p:cNvSpPr txBox="1"/>
          <p:nvPr/>
        </p:nvSpPr>
        <p:spPr>
          <a:xfrm>
            <a:off x="2895900" y="4742075"/>
            <a:ext cx="335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Produced by Nathan Jalal (12)</a:t>
            </a:r>
            <a:endParaRPr>
              <a:solidFill>
                <a:srgbClr val="FFFFFF"/>
              </a:solidFill>
              <a:latin typeface="Average"/>
              <a:ea typeface="Average"/>
              <a:cs typeface="Average"/>
              <a:sym typeface="Averag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fade">
                                      <p:cBhvr>
                                        <p:cTn id="12" dur="1000"/>
                                        <p:tgtEl>
                                          <p:spTgt spid="1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Physics</a:t>
            </a:r>
            <a:endParaRPr/>
          </a:p>
        </p:txBody>
      </p:sp>
      <p:sp>
        <p:nvSpPr>
          <p:cNvPr id="164" name="Google Shape;164;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ROP Electrical Engineering</a:t>
            </a:r>
            <a:endParaRPr/>
          </a:p>
        </p:txBody>
      </p:sp>
      <p:sp>
        <p:nvSpPr>
          <p:cNvPr id="170" name="Google Shape;170;p27"/>
          <p:cNvSpPr txBox="1">
            <a:spLocks noGrp="1"/>
          </p:cNvSpPr>
          <p:nvPr>
            <p:ph type="body" idx="1"/>
          </p:nvPr>
        </p:nvSpPr>
        <p:spPr>
          <a:xfrm>
            <a:off x="311700" y="1152475"/>
            <a:ext cx="8520600" cy="37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Grades 11-12</a:t>
            </a:r>
            <a:endParaRPr/>
          </a:p>
          <a:p>
            <a:pPr marL="0" lvl="0" indent="0" algn="l" rtl="0">
              <a:spcBef>
                <a:spcPts val="1600"/>
              </a:spcBef>
              <a:spcAft>
                <a:spcPts val="0"/>
              </a:spcAft>
              <a:buNone/>
            </a:pPr>
            <a:r>
              <a:rPr lang="en"/>
              <a:t>Electrical engineering deals with everything electrical/electronic. Starting with power generation through analog , digital circuits and audio amplifiers. 1st quarter is DC theory, 2nd quarter is using electronic test equipment and the analysis of electronic circuits, third quarter is AC theory and 4th quarter we build stuff everyday.</a:t>
            </a:r>
            <a:endParaRPr/>
          </a:p>
          <a:p>
            <a:pPr marL="0" lvl="0" indent="0" algn="l" rtl="0">
              <a:spcBef>
                <a:spcPts val="1600"/>
              </a:spcBef>
              <a:spcAft>
                <a:spcPts val="0"/>
              </a:spcAft>
              <a:buNone/>
            </a:pPr>
            <a:r>
              <a:rPr lang="en"/>
              <a:t>THIS CLASS IS FUN!!! ( counts as UC subject g)</a:t>
            </a:r>
            <a:endParaRPr/>
          </a:p>
          <a:p>
            <a:pPr marL="0" lvl="0" indent="0" algn="l" rtl="0">
              <a:spcBef>
                <a:spcPts val="1600"/>
              </a:spcBef>
              <a:spcAft>
                <a:spcPts val="0"/>
              </a:spcAft>
              <a:buNone/>
            </a:pPr>
            <a:r>
              <a:rPr lang="en"/>
              <a:t>Concurrent enrollment in algebra 2 or higher is encouraged.</a:t>
            </a:r>
            <a:endParaRPr/>
          </a:p>
          <a:p>
            <a:pPr marL="0" lvl="0" indent="0" algn="l" rtl="0">
              <a:spcBef>
                <a:spcPts val="1600"/>
              </a:spcBef>
              <a:spcAft>
                <a:spcPts val="1600"/>
              </a:spcAft>
              <a:buNone/>
            </a:pPr>
            <a:r>
              <a:rPr lang="en"/>
              <a:t>Students are encouraged to take this class before or with physics. The two classes are an excellent team.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ROP CADD (Computer Drafting and Design)</a:t>
            </a:r>
            <a:endParaRPr/>
          </a:p>
        </p:txBody>
      </p:sp>
      <p:sp>
        <p:nvSpPr>
          <p:cNvPr id="176" name="Google Shape;176;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Grades 11-12</a:t>
            </a:r>
            <a:endParaRPr/>
          </a:p>
          <a:p>
            <a:pPr marL="0" lvl="0" indent="0" algn="l" rtl="0">
              <a:spcBef>
                <a:spcPts val="1600"/>
              </a:spcBef>
              <a:spcAft>
                <a:spcPts val="0"/>
              </a:spcAft>
              <a:buNone/>
            </a:pPr>
            <a:r>
              <a:rPr lang="en"/>
              <a:t>Everything you see around you that is man-made in industry, has been designed before it was manufactured.  Almost all design activities today use 3D design software. </a:t>
            </a:r>
            <a:endParaRPr/>
          </a:p>
          <a:p>
            <a:pPr marL="0" lvl="0" indent="0" algn="l" rtl="0">
              <a:spcBef>
                <a:spcPts val="1600"/>
              </a:spcBef>
              <a:spcAft>
                <a:spcPts val="0"/>
              </a:spcAft>
              <a:buNone/>
            </a:pPr>
            <a:r>
              <a:rPr lang="en"/>
              <a:t>In the CAD class we learn how to use this same industrial-strength 3D software to create parts and assemblies of parts. This is done through a collection of graded tutorials that teach the process, step by step.  The course may be repeated for credit.</a:t>
            </a:r>
            <a:endParaRPr/>
          </a:p>
          <a:p>
            <a:pPr marL="0" lvl="0" indent="0" algn="l" rtl="0">
              <a:spcBef>
                <a:spcPts val="1600"/>
              </a:spcBef>
              <a:spcAft>
                <a:spcPts val="0"/>
              </a:spcAft>
              <a:buNone/>
            </a:pPr>
            <a:r>
              <a:rPr lang="en"/>
              <a:t>Anyone wishing to go on to any kind of engineering will be way ahead of their college classmates if they have taken this course.  </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r>
              <a:rPr lang="en"/>
              <a:t> </a:t>
            </a:r>
            <a:endParaRPr/>
          </a:p>
          <a:p>
            <a:pPr marL="0" lvl="0" indent="0" algn="l" rtl="0">
              <a:spcBef>
                <a:spcPts val="1600"/>
              </a:spcBef>
              <a:spcAft>
                <a:spcPts val="160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ROP Computer Science</a:t>
            </a:r>
            <a:endParaRPr/>
          </a:p>
        </p:txBody>
      </p:sp>
      <p:sp>
        <p:nvSpPr>
          <p:cNvPr id="182" name="Google Shape;182;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Grades 11-12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0" y="0"/>
            <a:ext cx="3337252" cy="2383751"/>
          </a:xfrm>
          <a:prstGeom prst="rect">
            <a:avLst/>
          </a:prstGeom>
          <a:noFill/>
          <a:ln>
            <a:noFill/>
          </a:ln>
        </p:spPr>
      </p:pic>
      <p:pic>
        <p:nvPicPr>
          <p:cNvPr id="188" name="Google Shape;188;p30"/>
          <p:cNvPicPr preferRelativeResize="0"/>
          <p:nvPr/>
        </p:nvPicPr>
        <p:blipFill>
          <a:blip r:embed="rId4">
            <a:alphaModFix/>
          </a:blip>
          <a:stretch>
            <a:fillRect/>
          </a:stretch>
        </p:blipFill>
        <p:spPr>
          <a:xfrm>
            <a:off x="0" y="2335776"/>
            <a:ext cx="3743652" cy="2807725"/>
          </a:xfrm>
          <a:prstGeom prst="rect">
            <a:avLst/>
          </a:prstGeom>
          <a:noFill/>
          <a:ln>
            <a:noFill/>
          </a:ln>
        </p:spPr>
      </p:pic>
      <p:sp>
        <p:nvSpPr>
          <p:cNvPr id="189" name="Google Shape;18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ROP Multimedia</a:t>
            </a:r>
            <a:endParaRPr/>
          </a:p>
        </p:txBody>
      </p:sp>
      <p:pic>
        <p:nvPicPr>
          <p:cNvPr id="190" name="Google Shape;190;p30"/>
          <p:cNvPicPr preferRelativeResize="0"/>
          <p:nvPr/>
        </p:nvPicPr>
        <p:blipFill>
          <a:blip r:embed="rId5">
            <a:alphaModFix/>
          </a:blip>
          <a:stretch>
            <a:fillRect/>
          </a:stretch>
        </p:blipFill>
        <p:spPr>
          <a:xfrm>
            <a:off x="3337250" y="2781300"/>
            <a:ext cx="5806750" cy="2322680"/>
          </a:xfrm>
          <a:prstGeom prst="rect">
            <a:avLst/>
          </a:prstGeom>
          <a:noFill/>
          <a:ln>
            <a:noFill/>
          </a:ln>
        </p:spPr>
      </p:pic>
      <p:sp>
        <p:nvSpPr>
          <p:cNvPr id="191" name="Google Shape;191;p30"/>
          <p:cNvSpPr txBox="1"/>
          <p:nvPr/>
        </p:nvSpPr>
        <p:spPr>
          <a:xfrm>
            <a:off x="3518400" y="398000"/>
            <a:ext cx="53139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Average"/>
                <a:ea typeface="Average"/>
                <a:cs typeface="Average"/>
                <a:sym typeface="Average"/>
              </a:rPr>
              <a:t>ROP Multimedia is a year-long class that introduces students to creating graphics such as these in Adobe Photoshop. </a:t>
            </a:r>
            <a:endParaRPr sz="1700">
              <a:solidFill>
                <a:schemeClr val="dk1"/>
              </a:solidFill>
              <a:latin typeface="Average"/>
              <a:ea typeface="Average"/>
              <a:cs typeface="Average"/>
              <a:sym typeface="Average"/>
            </a:endParaRPr>
          </a:p>
          <a:p>
            <a:pPr marL="0" lvl="0" indent="0" algn="l" rtl="0">
              <a:spcBef>
                <a:spcPts val="0"/>
              </a:spcBef>
              <a:spcAft>
                <a:spcPts val="0"/>
              </a:spcAft>
              <a:buNone/>
            </a:pPr>
            <a:r>
              <a:rPr lang="en" sz="1700">
                <a:solidFill>
                  <a:schemeClr val="dk1"/>
                </a:solidFill>
                <a:latin typeface="Average"/>
                <a:ea typeface="Average"/>
                <a:cs typeface="Average"/>
                <a:sym typeface="Average"/>
              </a:rPr>
              <a:t>Skills and techniques learned in ROP Multimedia can be gateways to careers in graphic arts, motion pictures, video game creation, advertising, and marketing.</a:t>
            </a:r>
            <a:endParaRPr sz="1700">
              <a:solidFill>
                <a:schemeClr val="dk1"/>
              </a:solidFill>
              <a:latin typeface="Average"/>
              <a:ea typeface="Average"/>
              <a:cs typeface="Average"/>
              <a:sym typeface="Average"/>
            </a:endParaRPr>
          </a:p>
          <a:p>
            <a:pPr marL="0" lvl="0" indent="0" algn="l" rtl="0">
              <a:spcBef>
                <a:spcPts val="0"/>
              </a:spcBef>
              <a:spcAft>
                <a:spcPts val="0"/>
              </a:spcAft>
              <a:buNone/>
            </a:pPr>
            <a:r>
              <a:rPr lang="en" sz="1700">
                <a:solidFill>
                  <a:schemeClr val="dk1"/>
                </a:solidFill>
                <a:latin typeface="Average"/>
                <a:ea typeface="Average"/>
                <a:cs typeface="Average"/>
                <a:sym typeface="Average"/>
              </a:rPr>
              <a:t>Students will also learn techniques in photo manipulation and layout design. </a:t>
            </a:r>
            <a:endParaRPr sz="1700">
              <a:solidFill>
                <a:schemeClr val="dk1"/>
              </a:solidFill>
              <a:latin typeface="Average"/>
              <a:ea typeface="Average"/>
              <a:cs typeface="Average"/>
              <a:sym typeface="Average"/>
            </a:endParaRPr>
          </a:p>
          <a:p>
            <a:pPr marL="0" lvl="0" indent="0" algn="l" rtl="0">
              <a:spcBef>
                <a:spcPts val="0"/>
              </a:spcBef>
              <a:spcAft>
                <a:spcPts val="0"/>
              </a:spcAft>
              <a:buNone/>
            </a:pPr>
            <a:endParaRPr sz="1700">
              <a:solidFill>
                <a:schemeClr val="dk1"/>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ROP Publications/Journalism</a:t>
            </a:r>
            <a:endParaRPr/>
          </a:p>
        </p:txBody>
      </p:sp>
      <p:sp>
        <p:nvSpPr>
          <p:cNvPr id="197" name="Google Shape;197;p31"/>
          <p:cNvSpPr txBox="1">
            <a:spLocks noGrp="1"/>
          </p:cNvSpPr>
          <p:nvPr>
            <p:ph type="body" idx="1"/>
          </p:nvPr>
        </p:nvSpPr>
        <p:spPr>
          <a:xfrm>
            <a:off x="311700" y="1152475"/>
            <a:ext cx="8520600" cy="362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Grades 11-12</a:t>
            </a:r>
            <a:endParaRPr/>
          </a:p>
          <a:p>
            <a:pPr marL="0" lvl="0" indent="0" algn="l" rtl="0">
              <a:spcBef>
                <a:spcPts val="1600"/>
              </a:spcBef>
              <a:spcAft>
                <a:spcPts val="0"/>
              </a:spcAft>
              <a:buNone/>
            </a:pPr>
            <a:r>
              <a:rPr lang="en"/>
              <a:t>This competency-based course prepares students for entry-level positions in desktop publishing. Students use web-based tools to create multimedia publications. The Publications class at JSHS  produces the school’s web-based newspaper (</a:t>
            </a:r>
            <a:r>
              <a:rPr lang="en" i="1"/>
              <a:t>The Bridge</a:t>
            </a:r>
            <a:r>
              <a:rPr lang="en"/>
              <a:t>) and yearbook (</a:t>
            </a:r>
            <a:r>
              <a:rPr lang="en" i="1"/>
              <a:t>The Warrior</a:t>
            </a:r>
            <a:r>
              <a:rPr lang="en"/>
              <a:t>) Page design, layout, survey creation and design, proper use of graphics, professional and technical writing, digital arts, and portfolio preparation are also included. Integrated throughout the course are career technical education standards which include basic academic skills, communication, career planning, technology, problem solving, safety, responsibility, ethics, teamwork, and technical knowledge. (ROP course of study revised June 2016)</a:t>
            </a:r>
            <a:endParaRPr/>
          </a:p>
          <a:p>
            <a:pPr marL="0" lvl="0" indent="0" algn="l" rtl="0">
              <a:spcBef>
                <a:spcPts val="1200"/>
              </a:spcBef>
              <a:spcAft>
                <a:spcPts val="1600"/>
              </a:spcAft>
              <a:buNone/>
            </a:pPr>
            <a:endParaRPr/>
          </a:p>
        </p:txBody>
      </p:sp>
      <p:pic>
        <p:nvPicPr>
          <p:cNvPr id="198" name="Google Shape;198;p31"/>
          <p:cNvPicPr preferRelativeResize="0"/>
          <p:nvPr/>
        </p:nvPicPr>
        <p:blipFill rotWithShape="1">
          <a:blip r:embed="rId3">
            <a:alphaModFix/>
          </a:blip>
          <a:srcRect b="24402"/>
          <a:stretch/>
        </p:blipFill>
        <p:spPr>
          <a:xfrm>
            <a:off x="4572000" y="368825"/>
            <a:ext cx="4260298" cy="117232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254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Anatomy &amp; Physiology (Honors)</a:t>
            </a:r>
            <a:endParaRPr/>
          </a:p>
          <a:p>
            <a:pPr marL="0" lvl="0" indent="0" algn="l" rtl="0">
              <a:lnSpc>
                <a:spcPct val="115000"/>
              </a:lnSpc>
              <a:spcBef>
                <a:spcPts val="0"/>
              </a:spcBef>
              <a:spcAft>
                <a:spcPts val="1600"/>
              </a:spcAft>
              <a:buNone/>
            </a:pPr>
            <a:r>
              <a:rPr lang="en" sz="1500">
                <a:solidFill>
                  <a:schemeClr val="accent3"/>
                </a:solidFill>
                <a:latin typeface="Average"/>
                <a:ea typeface="Average"/>
                <a:cs typeface="Average"/>
                <a:sym typeface="Average"/>
              </a:rPr>
              <a:t>Grades 11 &amp; 12; Fulfills UC/CSU - D (laboratory science) and JSHS Career Prep requirement</a:t>
            </a:r>
            <a:endParaRPr sz="2900">
              <a:solidFill>
                <a:schemeClr val="accent3"/>
              </a:solidFill>
            </a:endParaRPr>
          </a:p>
        </p:txBody>
      </p:sp>
      <p:sp>
        <p:nvSpPr>
          <p:cNvPr id="66" name="Google Shape;66;p14"/>
          <p:cNvSpPr txBox="1">
            <a:spLocks noGrp="1"/>
          </p:cNvSpPr>
          <p:nvPr>
            <p:ph type="body" idx="1"/>
          </p:nvPr>
        </p:nvSpPr>
        <p:spPr>
          <a:xfrm>
            <a:off x="180125" y="1238525"/>
            <a:ext cx="8520600" cy="380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accent5"/>
                </a:solidFill>
              </a:rPr>
              <a:t>Who should take A &amp; P?</a:t>
            </a:r>
            <a:r>
              <a:rPr lang="en" sz="1700" b="1">
                <a:solidFill>
                  <a:srgbClr val="FF9900"/>
                </a:solidFill>
              </a:rPr>
              <a:t> </a:t>
            </a:r>
            <a:r>
              <a:rPr lang="en" sz="1700"/>
              <a:t>Have you ever wanted to know the names of the muscles? How our brain communicates with our bodies? How diseases like cancer or sickle cell anemia affect our bodies and can be treated or cured? Are you interested in a career/major in Health Care or Biological Sciences or are you curious about the human body? Then A&amp;P is for you!</a:t>
            </a:r>
            <a:endParaRPr sz="1700"/>
          </a:p>
          <a:p>
            <a:pPr marL="0" lvl="0" indent="0" algn="l" rtl="0">
              <a:spcBef>
                <a:spcPts val="1600"/>
              </a:spcBef>
              <a:spcAft>
                <a:spcPts val="0"/>
              </a:spcAft>
              <a:buNone/>
            </a:pPr>
            <a:r>
              <a:rPr lang="en" sz="1700" b="1">
                <a:solidFill>
                  <a:schemeClr val="accent5"/>
                </a:solidFill>
              </a:rPr>
              <a:t>This course involves:</a:t>
            </a:r>
            <a:endParaRPr sz="1700" b="1">
              <a:solidFill>
                <a:schemeClr val="accent5"/>
              </a:solidFill>
            </a:endParaRPr>
          </a:p>
          <a:p>
            <a:pPr marL="457200" lvl="0" indent="-336550" algn="l" rtl="0">
              <a:spcBef>
                <a:spcPts val="0"/>
              </a:spcBef>
              <a:spcAft>
                <a:spcPts val="0"/>
              </a:spcAft>
              <a:buSzPts val="1700"/>
              <a:buChar char="-"/>
            </a:pPr>
            <a:r>
              <a:rPr lang="en" sz="1700"/>
              <a:t>Fast-paced, challenging learning</a:t>
            </a:r>
            <a:endParaRPr sz="1700"/>
          </a:p>
          <a:p>
            <a:pPr marL="457200" lvl="0" indent="-336550" algn="l" rtl="0">
              <a:spcBef>
                <a:spcPts val="0"/>
              </a:spcBef>
              <a:spcAft>
                <a:spcPts val="0"/>
              </a:spcAft>
              <a:buSzPts val="1700"/>
              <a:buChar char="-"/>
            </a:pPr>
            <a:r>
              <a:rPr lang="en" sz="1700"/>
              <a:t>Labs to understand YOUR body</a:t>
            </a:r>
            <a:endParaRPr sz="1700"/>
          </a:p>
          <a:p>
            <a:pPr marL="457200" lvl="0" indent="-336550" algn="l" rtl="0">
              <a:spcBef>
                <a:spcPts val="0"/>
              </a:spcBef>
              <a:spcAft>
                <a:spcPts val="0"/>
              </a:spcAft>
              <a:buSzPts val="1700"/>
              <a:buChar char="-"/>
            </a:pPr>
            <a:r>
              <a:rPr lang="en" sz="1700"/>
              <a:t>Real world applications</a:t>
            </a:r>
            <a:endParaRPr sz="1700"/>
          </a:p>
          <a:p>
            <a:pPr marL="457200" lvl="0" indent="-336550" algn="l" rtl="0">
              <a:spcBef>
                <a:spcPts val="0"/>
              </a:spcBef>
              <a:spcAft>
                <a:spcPts val="0"/>
              </a:spcAft>
              <a:buSzPts val="1700"/>
              <a:buChar char="-"/>
            </a:pPr>
            <a:r>
              <a:rPr lang="en" sz="1700"/>
              <a:t>Creative &amp; collaborative activities</a:t>
            </a:r>
            <a:endParaRPr sz="1700"/>
          </a:p>
          <a:p>
            <a:pPr marL="457200" lvl="0" indent="-336550" algn="l" rtl="0">
              <a:spcBef>
                <a:spcPts val="0"/>
              </a:spcBef>
              <a:spcAft>
                <a:spcPts val="0"/>
              </a:spcAft>
              <a:buSzPts val="1700"/>
              <a:buChar char="-"/>
            </a:pPr>
            <a:r>
              <a:rPr lang="en" sz="1700"/>
              <a:t>Stories from Ms. Harris’ time as an EMT</a:t>
            </a:r>
            <a:endParaRPr sz="1700"/>
          </a:p>
          <a:p>
            <a:pPr marL="0" lvl="0" indent="0" algn="ctr" rtl="0">
              <a:spcBef>
                <a:spcPts val="1600"/>
              </a:spcBef>
              <a:spcAft>
                <a:spcPts val="0"/>
              </a:spcAft>
              <a:buNone/>
            </a:pPr>
            <a:r>
              <a:rPr lang="en" b="1">
                <a:solidFill>
                  <a:schemeClr val="accent5"/>
                </a:solidFill>
              </a:rPr>
              <a:t>If you have questions</a:t>
            </a:r>
            <a:r>
              <a:rPr lang="en"/>
              <a:t> email Ms. Harris: rharris@jsusd.org</a:t>
            </a:r>
            <a:endParaRPr/>
          </a:p>
          <a:p>
            <a:pPr marL="0" lvl="0" indent="0" algn="l" rtl="0">
              <a:spcBef>
                <a:spcPts val="1600"/>
              </a:spcBef>
              <a:spcAft>
                <a:spcPts val="0"/>
              </a:spcAft>
              <a:buNone/>
            </a:pPr>
            <a:endParaRPr/>
          </a:p>
          <a:p>
            <a:pPr marL="0" lvl="0" indent="0" algn="l" rtl="0">
              <a:spcBef>
                <a:spcPts val="1600"/>
              </a:spcBef>
              <a:spcAft>
                <a:spcPts val="1600"/>
              </a:spcAft>
              <a:buNone/>
            </a:pPr>
            <a:endParaRPr sz="1600"/>
          </a:p>
        </p:txBody>
      </p:sp>
      <p:pic>
        <p:nvPicPr>
          <p:cNvPr id="67" name="Google Shape;67;p14"/>
          <p:cNvPicPr preferRelativeResize="0"/>
          <p:nvPr/>
        </p:nvPicPr>
        <p:blipFill>
          <a:blip r:embed="rId3">
            <a:alphaModFix/>
          </a:blip>
          <a:stretch>
            <a:fillRect/>
          </a:stretch>
        </p:blipFill>
        <p:spPr>
          <a:xfrm>
            <a:off x="5144725" y="2571750"/>
            <a:ext cx="3556000" cy="2143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311700" y="445025"/>
            <a:ext cx="8520600" cy="184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Spanish</a:t>
            </a:r>
            <a:r>
              <a:rPr lang="en"/>
              <a:t> </a:t>
            </a:r>
            <a:endParaRPr/>
          </a:p>
          <a:p>
            <a:pPr marL="457200" lvl="0" indent="457200" algn="l" rtl="0">
              <a:spcBef>
                <a:spcPts val="0"/>
              </a:spcBef>
              <a:spcAft>
                <a:spcPts val="0"/>
              </a:spcAft>
              <a:buNone/>
            </a:pPr>
            <a:r>
              <a:rPr lang="en" sz="1600" b="1">
                <a:latin typeface="Average"/>
                <a:ea typeface="Average"/>
                <a:cs typeface="Average"/>
                <a:sym typeface="Average"/>
              </a:rPr>
              <a:t>Spanish 1, Spanish 2, Spanish 3 &amp; Spanish 4H</a:t>
            </a:r>
            <a:endParaRPr sz="1600" b="1">
              <a:latin typeface="Average"/>
              <a:ea typeface="Average"/>
              <a:cs typeface="Average"/>
              <a:sym typeface="Average"/>
            </a:endParaRPr>
          </a:p>
          <a:p>
            <a:pPr marL="457200" lvl="0" indent="457200" algn="l" rtl="0">
              <a:spcBef>
                <a:spcPts val="0"/>
              </a:spcBef>
              <a:spcAft>
                <a:spcPts val="0"/>
              </a:spcAft>
              <a:buNone/>
            </a:pPr>
            <a:r>
              <a:rPr lang="en" sz="1600" b="1">
                <a:latin typeface="Average"/>
                <a:ea typeface="Average"/>
                <a:cs typeface="Average"/>
                <a:sym typeface="Average"/>
              </a:rPr>
              <a:t>Grades: 9 - 12</a:t>
            </a:r>
            <a:endParaRPr sz="1600" b="1">
              <a:latin typeface="Average"/>
              <a:ea typeface="Average"/>
              <a:cs typeface="Average"/>
              <a:sym typeface="Average"/>
            </a:endParaRPr>
          </a:p>
          <a:p>
            <a:pPr marL="0" lvl="0" indent="0" algn="l" rtl="0">
              <a:spcBef>
                <a:spcPts val="0"/>
              </a:spcBef>
              <a:spcAft>
                <a:spcPts val="0"/>
              </a:spcAft>
              <a:buNone/>
            </a:pPr>
            <a:r>
              <a:rPr lang="en" sz="1600" b="1">
                <a:latin typeface="Average"/>
                <a:ea typeface="Average"/>
                <a:cs typeface="Average"/>
                <a:sym typeface="Average"/>
              </a:rPr>
              <a:t>		University A-G requirement: category E</a:t>
            </a:r>
            <a:endParaRPr sz="1600" b="1">
              <a:latin typeface="Average"/>
              <a:ea typeface="Average"/>
              <a:cs typeface="Average"/>
              <a:sym typeface="Average"/>
            </a:endParaRPr>
          </a:p>
          <a:p>
            <a:pPr marL="0" lvl="0" indent="0" algn="l" rtl="0">
              <a:spcBef>
                <a:spcPts val="0"/>
              </a:spcBef>
              <a:spcAft>
                <a:spcPts val="0"/>
              </a:spcAft>
              <a:buNone/>
            </a:pPr>
            <a:endParaRPr sz="2000">
              <a:latin typeface="Acme"/>
              <a:ea typeface="Acme"/>
              <a:cs typeface="Acme"/>
              <a:sym typeface="Acme"/>
            </a:endParaRPr>
          </a:p>
          <a:p>
            <a:pPr marL="0" lvl="0" indent="0" algn="l" rtl="0">
              <a:spcBef>
                <a:spcPts val="0"/>
              </a:spcBef>
              <a:spcAft>
                <a:spcPts val="0"/>
              </a:spcAft>
              <a:buNone/>
            </a:pPr>
            <a:endParaRPr sz="1400">
              <a:solidFill>
                <a:srgbClr val="FFFFFF"/>
              </a:solidFill>
              <a:latin typeface="Average"/>
              <a:ea typeface="Average"/>
              <a:cs typeface="Average"/>
              <a:sym typeface="Average"/>
            </a:endParaRPr>
          </a:p>
          <a:p>
            <a:pPr marL="0" lvl="0" indent="0" algn="l" rtl="0">
              <a:spcBef>
                <a:spcPts val="0"/>
              </a:spcBef>
              <a:spcAft>
                <a:spcPts val="0"/>
              </a:spcAft>
              <a:buNone/>
            </a:pPr>
            <a:endParaRPr sz="2000">
              <a:latin typeface="Acme"/>
              <a:ea typeface="Acme"/>
              <a:cs typeface="Acme"/>
              <a:sym typeface="Acme"/>
            </a:endParaRPr>
          </a:p>
        </p:txBody>
      </p:sp>
      <p:sp>
        <p:nvSpPr>
          <p:cNvPr id="204" name="Google Shape;204;p32"/>
          <p:cNvSpPr txBox="1"/>
          <p:nvPr/>
        </p:nvSpPr>
        <p:spPr>
          <a:xfrm>
            <a:off x="86625" y="1821650"/>
            <a:ext cx="8929800" cy="33555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en" sz="1500">
                <a:solidFill>
                  <a:srgbClr val="FFFFFF"/>
                </a:solidFill>
                <a:latin typeface="Average"/>
                <a:ea typeface="Average"/>
                <a:cs typeface="Average"/>
                <a:sym typeface="Average"/>
              </a:rPr>
              <a:t>Join the fun en la clase de español and learn more about the world around you!  In each level of Spanish students study the language through familiar topics, such as music, art, sports, pastimes, school, food, health, friendship, celebrations, and more.  Students also build their listening, speaking, critical thinking, reading and writing skills with a focus on real-world communication, note taking, and preparation for college.  Culture and history of Spanish-speaking countries are also explored in each level. </a:t>
            </a:r>
            <a:endParaRPr sz="1500">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a:solidFill>
                  <a:srgbClr val="FFFFFF"/>
                </a:solidFill>
                <a:latin typeface="Average"/>
                <a:ea typeface="Average"/>
                <a:cs typeface="Average"/>
                <a:sym typeface="Average"/>
              </a:rPr>
              <a:t>All Spanish courses are college prep.  </a:t>
            </a:r>
            <a:endParaRPr sz="150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a:solidFill>
                  <a:srgbClr val="FFFFFF"/>
                </a:solidFill>
                <a:latin typeface="Average"/>
                <a:ea typeface="Average"/>
                <a:cs typeface="Average"/>
                <a:sym typeface="Average"/>
              </a:rPr>
              <a:t>Spanish 1 is open to all students.  Levels 2, 3, and 4H require previous course or placement test.</a:t>
            </a:r>
            <a:endParaRPr sz="150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a:solidFill>
                  <a:srgbClr val="FFFFFF"/>
                </a:solidFill>
                <a:latin typeface="Average"/>
                <a:ea typeface="Average"/>
                <a:cs typeface="Average"/>
                <a:sym typeface="Average"/>
              </a:rPr>
              <a:t>Spanish 4 Honors follows the Advanced Placement curriculum and prepares students for the AP Spanish Exams.  </a:t>
            </a:r>
            <a:endParaRPr sz="150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a:solidFill>
                  <a:srgbClr val="FFFFFF"/>
                </a:solidFill>
                <a:latin typeface="Average"/>
                <a:ea typeface="Average"/>
                <a:cs typeface="Average"/>
                <a:sym typeface="Average"/>
              </a:rPr>
              <a:t>Spanish 4H students in good standing receive CA Seal of Biliteracy on their diploma.</a:t>
            </a:r>
            <a:endParaRPr sz="1500">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457200" lvl="0" indent="0" algn="l" rtl="0">
              <a:spcBef>
                <a:spcPts val="0"/>
              </a:spcBef>
              <a:spcAft>
                <a:spcPts val="0"/>
              </a:spcAft>
              <a:buNone/>
            </a:pPr>
            <a:endParaRPr>
              <a:solidFill>
                <a:srgbClr val="FFFFFF"/>
              </a:solidFill>
              <a:latin typeface="Average"/>
              <a:ea typeface="Average"/>
              <a:cs typeface="Average"/>
              <a:sym typeface="Average"/>
            </a:endParaRPr>
          </a:p>
        </p:txBody>
      </p:sp>
      <p:sp>
        <p:nvSpPr>
          <p:cNvPr id="205" name="Google Shape;205;p32"/>
          <p:cNvSpPr txBox="1"/>
          <p:nvPr/>
        </p:nvSpPr>
        <p:spPr>
          <a:xfrm>
            <a:off x="4939288" y="4287600"/>
            <a:ext cx="73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206" name="Google Shape;206;p32"/>
          <p:cNvSpPr txBox="1"/>
          <p:nvPr/>
        </p:nvSpPr>
        <p:spPr>
          <a:xfrm>
            <a:off x="1208400" y="4407650"/>
            <a:ext cx="7623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i="1">
                <a:solidFill>
                  <a:srgbClr val="FFFFFF"/>
                </a:solidFill>
                <a:latin typeface="Average"/>
                <a:ea typeface="Average"/>
                <a:cs typeface="Average"/>
                <a:sym typeface="Average"/>
              </a:rPr>
              <a:t>For more information about classes or testing  into Spanish 2, 3 or 4H,  email  Señora McCaslin</a:t>
            </a:r>
            <a:endParaRPr i="1">
              <a:solidFill>
                <a:srgbClr val="FFFFFF"/>
              </a:solidFill>
              <a:latin typeface="Average"/>
              <a:ea typeface="Average"/>
              <a:cs typeface="Average"/>
              <a:sym typeface="Average"/>
            </a:endParaRPr>
          </a:p>
          <a:p>
            <a:pPr marL="457200" lvl="0" indent="-317500" algn="ctr" rtl="0">
              <a:spcBef>
                <a:spcPts val="0"/>
              </a:spcBef>
              <a:spcAft>
                <a:spcPts val="0"/>
              </a:spcAft>
              <a:buClr>
                <a:srgbClr val="FFFFFF"/>
              </a:buClr>
              <a:buSzPts val="1400"/>
              <a:buFont typeface="Average"/>
              <a:buChar char="●"/>
            </a:pPr>
            <a:r>
              <a:rPr lang="en" i="1">
                <a:solidFill>
                  <a:srgbClr val="FFFFFF"/>
                </a:solidFill>
                <a:latin typeface="Average"/>
                <a:ea typeface="Average"/>
                <a:cs typeface="Average"/>
                <a:sym typeface="Average"/>
              </a:rPr>
              <a:t>smccaslin@jsusd.org</a:t>
            </a:r>
            <a:endParaRPr i="1">
              <a:solidFill>
                <a:srgbClr val="FFFFFF"/>
              </a:solidFill>
              <a:latin typeface="Average"/>
              <a:ea typeface="Average"/>
              <a:cs typeface="Average"/>
              <a:sym typeface="Average"/>
            </a:endParaRPr>
          </a:p>
        </p:txBody>
      </p:sp>
      <p:pic>
        <p:nvPicPr>
          <p:cNvPr id="207" name="Google Shape;207;p32"/>
          <p:cNvPicPr preferRelativeResize="0"/>
          <p:nvPr/>
        </p:nvPicPr>
        <p:blipFill rotWithShape="1">
          <a:blip r:embed="rId3">
            <a:alphaModFix/>
          </a:blip>
          <a:srcRect r="53353" b="81560"/>
          <a:stretch/>
        </p:blipFill>
        <p:spPr>
          <a:xfrm rot="1424336">
            <a:off x="1554350" y="96626"/>
            <a:ext cx="2148750" cy="948450"/>
          </a:xfrm>
          <a:prstGeom prst="rect">
            <a:avLst/>
          </a:prstGeom>
          <a:noFill/>
          <a:ln>
            <a:noFill/>
          </a:ln>
        </p:spPr>
      </p:pic>
      <p:pic>
        <p:nvPicPr>
          <p:cNvPr id="208" name="Google Shape;208;p32"/>
          <p:cNvPicPr preferRelativeResize="0"/>
          <p:nvPr/>
        </p:nvPicPr>
        <p:blipFill rotWithShape="1">
          <a:blip r:embed="rId3">
            <a:alphaModFix/>
          </a:blip>
          <a:srcRect r="53353" b="81560"/>
          <a:stretch/>
        </p:blipFill>
        <p:spPr>
          <a:xfrm rot="723151">
            <a:off x="3468742" y="210810"/>
            <a:ext cx="2177966" cy="948454"/>
          </a:xfrm>
          <a:prstGeom prst="rect">
            <a:avLst/>
          </a:prstGeom>
          <a:noFill/>
          <a:ln>
            <a:noFill/>
          </a:ln>
        </p:spPr>
      </p:pic>
      <p:pic>
        <p:nvPicPr>
          <p:cNvPr id="209" name="Google Shape;209;p32"/>
          <p:cNvPicPr preferRelativeResize="0"/>
          <p:nvPr/>
        </p:nvPicPr>
        <p:blipFill rotWithShape="1">
          <a:blip r:embed="rId3">
            <a:alphaModFix/>
          </a:blip>
          <a:srcRect t="2082" r="58397" b="81561"/>
          <a:stretch/>
        </p:blipFill>
        <p:spPr>
          <a:xfrm>
            <a:off x="5386950" y="53575"/>
            <a:ext cx="1992974" cy="841300"/>
          </a:xfrm>
          <a:prstGeom prst="rect">
            <a:avLst/>
          </a:prstGeom>
          <a:noFill/>
          <a:ln>
            <a:noFill/>
          </a:ln>
        </p:spPr>
      </p:pic>
      <p:pic>
        <p:nvPicPr>
          <p:cNvPr id="210" name="Google Shape;210;p32"/>
          <p:cNvPicPr preferRelativeResize="0"/>
          <p:nvPr/>
        </p:nvPicPr>
        <p:blipFill>
          <a:blip r:embed="rId4">
            <a:alphaModFix/>
          </a:blip>
          <a:stretch>
            <a:fillRect/>
          </a:stretch>
        </p:blipFill>
        <p:spPr>
          <a:xfrm rot="74">
            <a:off x="311699" y="1056885"/>
            <a:ext cx="841223" cy="841282"/>
          </a:xfrm>
          <a:prstGeom prst="rect">
            <a:avLst/>
          </a:prstGeom>
          <a:noFill/>
          <a:ln>
            <a:noFill/>
          </a:ln>
        </p:spPr>
      </p:pic>
      <p:pic>
        <p:nvPicPr>
          <p:cNvPr id="211" name="Google Shape;211;p32"/>
          <p:cNvPicPr preferRelativeResize="0"/>
          <p:nvPr/>
        </p:nvPicPr>
        <p:blipFill rotWithShape="1">
          <a:blip r:embed="rId5">
            <a:alphaModFix/>
          </a:blip>
          <a:srcRect b="13299"/>
          <a:stretch/>
        </p:blipFill>
        <p:spPr>
          <a:xfrm>
            <a:off x="6123101" y="598100"/>
            <a:ext cx="1581612" cy="1223550"/>
          </a:xfrm>
          <a:prstGeom prst="rect">
            <a:avLst/>
          </a:prstGeom>
          <a:noFill/>
          <a:ln>
            <a:noFill/>
          </a:ln>
        </p:spPr>
      </p:pic>
      <p:pic>
        <p:nvPicPr>
          <p:cNvPr id="212" name="Google Shape;212;p32"/>
          <p:cNvPicPr preferRelativeResize="0"/>
          <p:nvPr/>
        </p:nvPicPr>
        <p:blipFill>
          <a:blip r:embed="rId6">
            <a:alphaModFix/>
          </a:blip>
          <a:stretch>
            <a:fillRect/>
          </a:stretch>
        </p:blipFill>
        <p:spPr>
          <a:xfrm>
            <a:off x="136514" y="4379975"/>
            <a:ext cx="1191599" cy="670950"/>
          </a:xfrm>
          <a:prstGeom prst="rect">
            <a:avLst/>
          </a:prstGeom>
          <a:noFill/>
          <a:ln>
            <a:noFill/>
          </a:ln>
        </p:spPr>
      </p:pic>
      <p:pic>
        <p:nvPicPr>
          <p:cNvPr id="213" name="Google Shape;213;p32"/>
          <p:cNvPicPr preferRelativeResize="0"/>
          <p:nvPr/>
        </p:nvPicPr>
        <p:blipFill>
          <a:blip r:embed="rId7">
            <a:alphaModFix/>
          </a:blip>
          <a:stretch>
            <a:fillRect/>
          </a:stretch>
        </p:blipFill>
        <p:spPr>
          <a:xfrm>
            <a:off x="7855376" y="63125"/>
            <a:ext cx="1158175" cy="1840801"/>
          </a:xfrm>
          <a:prstGeom prst="rect">
            <a:avLst/>
          </a:prstGeom>
          <a:noFill/>
          <a:ln>
            <a:noFill/>
          </a:ln>
        </p:spPr>
      </p:pic>
      <p:pic>
        <p:nvPicPr>
          <p:cNvPr id="214" name="Google Shape;214;p32"/>
          <p:cNvPicPr preferRelativeResize="0"/>
          <p:nvPr/>
        </p:nvPicPr>
        <p:blipFill>
          <a:blip r:embed="rId8">
            <a:alphaModFix/>
          </a:blip>
          <a:stretch>
            <a:fillRect/>
          </a:stretch>
        </p:blipFill>
        <p:spPr>
          <a:xfrm>
            <a:off x="7926925" y="2779175"/>
            <a:ext cx="905375" cy="905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a:spLocks noGrp="1"/>
          </p:cNvSpPr>
          <p:nvPr>
            <p:ph type="title"/>
          </p:nvPr>
        </p:nvSpPr>
        <p:spPr>
          <a:xfrm>
            <a:off x="214875" y="163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Welding</a:t>
            </a:r>
            <a:endParaRPr/>
          </a:p>
        </p:txBody>
      </p:sp>
      <p:sp>
        <p:nvSpPr>
          <p:cNvPr id="220" name="Google Shape;220;p33"/>
          <p:cNvSpPr txBox="1">
            <a:spLocks noGrp="1"/>
          </p:cNvSpPr>
          <p:nvPr>
            <p:ph type="body" idx="1"/>
          </p:nvPr>
        </p:nvSpPr>
        <p:spPr>
          <a:xfrm>
            <a:off x="214875" y="646150"/>
            <a:ext cx="4899000" cy="40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Grades 9-12</a:t>
            </a:r>
            <a:endParaRPr/>
          </a:p>
        </p:txBody>
      </p:sp>
      <p:pic>
        <p:nvPicPr>
          <p:cNvPr id="221" name="Google Shape;221;p33"/>
          <p:cNvPicPr preferRelativeResize="0"/>
          <p:nvPr/>
        </p:nvPicPr>
        <p:blipFill>
          <a:blip r:embed="rId3">
            <a:alphaModFix/>
          </a:blip>
          <a:stretch>
            <a:fillRect/>
          </a:stretch>
        </p:blipFill>
        <p:spPr>
          <a:xfrm>
            <a:off x="5286362" y="0"/>
            <a:ext cx="3857626" cy="5143501"/>
          </a:xfrm>
          <a:prstGeom prst="rect">
            <a:avLst/>
          </a:prstGeom>
          <a:noFill/>
          <a:ln>
            <a:noFill/>
          </a:ln>
        </p:spPr>
      </p:pic>
      <p:sp>
        <p:nvSpPr>
          <p:cNvPr id="222" name="Google Shape;222;p33"/>
          <p:cNvSpPr txBox="1"/>
          <p:nvPr/>
        </p:nvSpPr>
        <p:spPr>
          <a:xfrm>
            <a:off x="123675" y="2793975"/>
            <a:ext cx="475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223" name="Google Shape;223;p33"/>
          <p:cNvSpPr txBox="1"/>
          <p:nvPr/>
        </p:nvSpPr>
        <p:spPr>
          <a:xfrm>
            <a:off x="260475" y="1046350"/>
            <a:ext cx="48078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FFFFF"/>
                </a:solidFill>
                <a:latin typeface="Average"/>
                <a:ea typeface="Average"/>
                <a:cs typeface="Average"/>
                <a:sym typeface="Average"/>
              </a:rPr>
              <a:t>The welding class at John Swett teaches four welding process, thermal, and machine cutting processes, metal fabrication, blueprint reading, including welding symbols, and how to operate all shop tools and practice theses processes safely. Welding and Cutting is not just fun, but is a starting point for entry into the Welding trades, (lots of good paying jobs). You will learn the practical skills necessary for employment, and have fun doing it. What more can you ask for. Come join the fun, take the plunge, and see what it's all about.</a:t>
            </a:r>
            <a:endParaRPr sz="1900">
              <a:solidFill>
                <a:srgbClr val="FFFFFF"/>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311700" y="9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Woodshop</a:t>
            </a:r>
            <a:endParaRPr/>
          </a:p>
        </p:txBody>
      </p:sp>
      <p:sp>
        <p:nvSpPr>
          <p:cNvPr id="229" name="Google Shape;229;p34"/>
          <p:cNvSpPr txBox="1">
            <a:spLocks noGrp="1"/>
          </p:cNvSpPr>
          <p:nvPr>
            <p:ph type="body" idx="1"/>
          </p:nvPr>
        </p:nvSpPr>
        <p:spPr>
          <a:xfrm>
            <a:off x="311700" y="520825"/>
            <a:ext cx="1568400" cy="499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Grades 9-12</a:t>
            </a:r>
            <a:endParaRPr/>
          </a:p>
        </p:txBody>
      </p:sp>
      <p:pic>
        <p:nvPicPr>
          <p:cNvPr id="230" name="Google Shape;230;p34"/>
          <p:cNvPicPr preferRelativeResize="0"/>
          <p:nvPr/>
        </p:nvPicPr>
        <p:blipFill>
          <a:blip r:embed="rId3">
            <a:alphaModFix/>
          </a:blip>
          <a:stretch>
            <a:fillRect/>
          </a:stretch>
        </p:blipFill>
        <p:spPr>
          <a:xfrm>
            <a:off x="4955475" y="95750"/>
            <a:ext cx="4095849" cy="4832876"/>
          </a:xfrm>
          <a:prstGeom prst="rect">
            <a:avLst/>
          </a:prstGeom>
          <a:noFill/>
          <a:ln>
            <a:noFill/>
          </a:ln>
        </p:spPr>
      </p:pic>
      <p:sp>
        <p:nvSpPr>
          <p:cNvPr id="231" name="Google Shape;231;p34"/>
          <p:cNvSpPr txBox="1"/>
          <p:nvPr/>
        </p:nvSpPr>
        <p:spPr>
          <a:xfrm>
            <a:off x="107425" y="926625"/>
            <a:ext cx="4754100" cy="412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FFFFFF"/>
                </a:solidFill>
                <a:latin typeface="Average"/>
                <a:ea typeface="Average"/>
                <a:cs typeface="Average"/>
                <a:sym typeface="Average"/>
              </a:rPr>
              <a:t>Our Woodshop class here at Swett is a project based class. It is a beginning woodworking class that teaches you how to safely use woodworking tools and machines, both hand held, and stationary. You will learn how to build projects using the knowledge that you have obtained. What you make, is yours to take. This is a very popular class, and fills up two periods quickly. You will gain practical knowledge of how to crosscut, and rip lumber to length and width. You will also learn how to plane wood to thickness, how to sand, glue, clamp, and then paint or stain your projects. The experience that many students have in this class has led them to return for a second, and even a third year. If you wish to come, and join the fun, you better sign up fast because the seats will not last.</a:t>
            </a:r>
            <a:endParaRPr sz="1600">
              <a:solidFill>
                <a:srgbClr val="FFFFFF"/>
              </a:solidFill>
              <a:latin typeface="Average"/>
              <a:ea typeface="Average"/>
              <a:cs typeface="Average"/>
              <a:sym typeface="Averag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 Psychology</a:t>
            </a:r>
            <a:endParaRPr/>
          </a:p>
        </p:txBody>
      </p:sp>
      <p:sp>
        <p:nvSpPr>
          <p:cNvPr id="73" name="Google Shape;73;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Grades 11-12</a:t>
            </a:r>
            <a:endParaRPr/>
          </a:p>
          <a:p>
            <a:pPr marL="0" lvl="0" indent="0" algn="l" rtl="0">
              <a:spcBef>
                <a:spcPts val="1600"/>
              </a:spcBef>
              <a:spcAft>
                <a:spcPts val="0"/>
              </a:spcAft>
              <a:buNone/>
            </a:pPr>
            <a:r>
              <a:rPr lang="en" sz="1200"/>
              <a:t>The AP Psychology course introduces students to the systematic and scientific study of human behavior and mental processes. While considering the psychologists and studies that have shaped the field, students explore and apply psychological theories, key concepts and phenomena associated with such topics as the biological basis of behavior, sensation and perception, learning and cognition, motivation, developmental psychology, testing and individual differences, treatments of psychological disorders, and social psychology. Throughout the course, students employ psychological research methods, including ethical considerations, as they use the scientific method, evaluate claims and evidence, and effectively communicate ideas.</a:t>
            </a:r>
            <a:endParaRPr sz="1200"/>
          </a:p>
          <a:p>
            <a:pPr marL="0" lvl="0" indent="0" algn="l" rtl="0">
              <a:spcBef>
                <a:spcPts val="1600"/>
              </a:spcBef>
              <a:spcAft>
                <a:spcPts val="0"/>
              </a:spcAft>
              <a:buNone/>
            </a:pPr>
            <a:r>
              <a:rPr lang="en" sz="1200"/>
              <a:t>The AP Psychology course is designed to be the equivalent of the Introduction to Psychology course usually taken during the first college year.</a:t>
            </a:r>
            <a:endParaRPr sz="1200"/>
          </a:p>
          <a:p>
            <a:pPr marL="0" lvl="0" indent="0" algn="l" rtl="0">
              <a:spcBef>
                <a:spcPts val="1600"/>
              </a:spcBef>
              <a:spcAft>
                <a:spcPts val="0"/>
              </a:spcAft>
              <a:buNone/>
            </a:pPr>
            <a:r>
              <a:rPr lang="en" sz="1200"/>
              <a:t>There are no prerequisites for AP Psychology. Students should understand that there is a great deal of reading and writing involved in the course.</a:t>
            </a:r>
            <a:endParaRPr sz="1200"/>
          </a:p>
          <a:p>
            <a:pPr marL="0" lvl="0" indent="0" algn="l" rtl="0">
              <a:spcBef>
                <a:spcPts val="1600"/>
              </a:spcBef>
              <a:spcAft>
                <a:spcPts val="0"/>
              </a:spcAft>
              <a:buNone/>
            </a:pPr>
            <a:endParaRPr sz="1400"/>
          </a:p>
          <a:p>
            <a:pPr marL="0" lvl="0" indent="0" algn="l" rtl="0">
              <a:spcBef>
                <a:spcPts val="1600"/>
              </a:spcBef>
              <a:spcAft>
                <a:spcPts val="16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Advanced Placement United States History (APUSH)</a:t>
            </a:r>
            <a:endParaRPr/>
          </a:p>
        </p:txBody>
      </p:sp>
      <p:sp>
        <p:nvSpPr>
          <p:cNvPr id="79" name="Google Shape;79;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AP United States History is an introductory college-level United States history course. Students cultivate their understanding of United States history from c. 1491 CE to the present through analyzing historical sources and learning to make connections and craft historical arguments as they explore concepts like American and national identity; work, exchange, and technology; geography and the environment; migration and settlement; politics and power; America in the world; American and regional culture and social structures.</a:t>
            </a:r>
            <a:endParaRPr sz="1200"/>
          </a:p>
          <a:p>
            <a:pPr marL="0" lvl="0" indent="0" algn="l" rtl="0">
              <a:spcBef>
                <a:spcPts val="1600"/>
              </a:spcBef>
              <a:spcAft>
                <a:spcPts val="0"/>
              </a:spcAft>
              <a:buNone/>
            </a:pPr>
            <a:r>
              <a:rPr lang="en" sz="1200"/>
              <a:t>AP United States History is the equivalent of the introductory United States History course which students would typically take in their first year of college. </a:t>
            </a:r>
            <a:endParaRPr sz="1200"/>
          </a:p>
          <a:p>
            <a:pPr marL="0" lvl="0" indent="0" algn="l" rtl="0">
              <a:spcBef>
                <a:spcPts val="1600"/>
              </a:spcBef>
              <a:spcAft>
                <a:spcPts val="1600"/>
              </a:spcAft>
              <a:buNone/>
            </a:pPr>
            <a:r>
              <a:rPr lang="en" sz="1200"/>
              <a:t>There are no prerequisites for AP United States History. Students should be aware that there is a substantial amount of reading and argumentative writing required. </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579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 1, Art 2</a:t>
            </a:r>
            <a:endParaRPr/>
          </a:p>
        </p:txBody>
      </p:sp>
      <p:sp>
        <p:nvSpPr>
          <p:cNvPr id="85" name="Google Shape;85;p17"/>
          <p:cNvSpPr txBox="1">
            <a:spLocks noGrp="1"/>
          </p:cNvSpPr>
          <p:nvPr>
            <p:ph type="body" idx="1"/>
          </p:nvPr>
        </p:nvSpPr>
        <p:spPr>
          <a:xfrm>
            <a:off x="257175" y="966300"/>
            <a:ext cx="6056700" cy="163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100" b="1">
                <a:solidFill>
                  <a:srgbClr val="FFFFFF"/>
                </a:solidFill>
                <a:latin typeface="Special Elite"/>
                <a:ea typeface="Special Elite"/>
                <a:cs typeface="Special Elite"/>
                <a:sym typeface="Special Elite"/>
              </a:rPr>
              <a:t>ART 1</a:t>
            </a:r>
            <a:endParaRPr sz="2100" b="1">
              <a:solidFill>
                <a:srgbClr val="FFFFFF"/>
              </a:solidFill>
              <a:latin typeface="Special Elite"/>
              <a:ea typeface="Special Elite"/>
              <a:cs typeface="Special Elite"/>
              <a:sym typeface="Special Elite"/>
            </a:endParaRPr>
          </a:p>
          <a:p>
            <a:pPr marL="0" lvl="0" indent="0" algn="r" rtl="0">
              <a:spcBef>
                <a:spcPts val="0"/>
              </a:spcBef>
              <a:spcAft>
                <a:spcPts val="0"/>
              </a:spcAft>
              <a:buNone/>
            </a:pPr>
            <a:r>
              <a:rPr lang="en" sz="1200">
                <a:solidFill>
                  <a:srgbClr val="FFFFFF"/>
                </a:solidFill>
                <a:latin typeface="Special Elite"/>
                <a:ea typeface="Special Elite"/>
                <a:cs typeface="Special Elite"/>
                <a:sym typeface="Special Elite"/>
              </a:rPr>
              <a:t>Are you interested in learning how to draw, paint, and create art? An entire year of creative expression through art, this class offers a variety of materials and opportunities to try new techniques. Art 1 focuses on the elements and principles of design, and is designed to make art exciting, easy to learn, and accessible to students of all skill levels!</a:t>
            </a:r>
            <a:endParaRPr sz="1200">
              <a:solidFill>
                <a:srgbClr val="FFFFFF"/>
              </a:solidFill>
              <a:latin typeface="Special Elite"/>
              <a:ea typeface="Special Elite"/>
              <a:cs typeface="Special Elite"/>
              <a:sym typeface="Special Elite"/>
            </a:endParaRPr>
          </a:p>
          <a:p>
            <a:pPr marL="0" lvl="0" indent="0" algn="r" rtl="0">
              <a:spcBef>
                <a:spcPts val="0"/>
              </a:spcBef>
              <a:spcAft>
                <a:spcPts val="0"/>
              </a:spcAft>
              <a:buNone/>
            </a:pPr>
            <a:r>
              <a:rPr lang="en" sz="1200">
                <a:solidFill>
                  <a:srgbClr val="FFFFFF"/>
                </a:solidFill>
                <a:latin typeface="Special Elite"/>
                <a:ea typeface="Special Elite"/>
                <a:cs typeface="Special Elite"/>
                <a:sym typeface="Special Elite"/>
              </a:rPr>
              <a:t>This course is a prerequisite for Art 2.</a:t>
            </a:r>
            <a:endParaRPr sz="1200">
              <a:solidFill>
                <a:srgbClr val="FFFFFF"/>
              </a:solidFill>
              <a:latin typeface="Special Elite"/>
              <a:ea typeface="Special Elite"/>
              <a:cs typeface="Special Elite"/>
              <a:sym typeface="Special Elite"/>
            </a:endParaRPr>
          </a:p>
          <a:p>
            <a:pPr marL="0" lvl="0" indent="0" algn="r" rtl="0">
              <a:spcBef>
                <a:spcPts val="0"/>
              </a:spcBef>
              <a:spcAft>
                <a:spcPts val="0"/>
              </a:spcAft>
              <a:buNone/>
            </a:pPr>
            <a:r>
              <a:rPr lang="en" sz="1200">
                <a:solidFill>
                  <a:srgbClr val="FFFFFF"/>
                </a:solidFill>
                <a:latin typeface="Special Elite"/>
                <a:ea typeface="Special Elite"/>
                <a:cs typeface="Special Elite"/>
                <a:sym typeface="Special Elite"/>
              </a:rPr>
              <a:t>Grades: 9, 10, 11, 12 Year UC/CSU - f</a:t>
            </a:r>
            <a:endParaRPr sz="1200">
              <a:solidFill>
                <a:srgbClr val="FFFFFF"/>
              </a:solidFill>
              <a:latin typeface="Special Elite"/>
              <a:ea typeface="Special Elite"/>
              <a:cs typeface="Special Elite"/>
              <a:sym typeface="Special Elite"/>
            </a:endParaRPr>
          </a:p>
          <a:p>
            <a:pPr marL="0" lvl="0" indent="0" algn="r" rtl="0">
              <a:spcBef>
                <a:spcPts val="0"/>
              </a:spcBef>
              <a:spcAft>
                <a:spcPts val="0"/>
              </a:spcAft>
              <a:buNone/>
            </a:pPr>
            <a:endParaRPr sz="1100">
              <a:solidFill>
                <a:srgbClr val="FFFFFF"/>
              </a:solidFill>
              <a:latin typeface="Arial"/>
              <a:ea typeface="Arial"/>
              <a:cs typeface="Arial"/>
              <a:sym typeface="Arial"/>
            </a:endParaRPr>
          </a:p>
          <a:p>
            <a:pPr marL="0" lvl="0" indent="0" algn="r" rtl="0">
              <a:spcBef>
                <a:spcPts val="0"/>
              </a:spcBef>
              <a:spcAft>
                <a:spcPts val="0"/>
              </a:spcAft>
              <a:buNone/>
            </a:pPr>
            <a:endParaRPr>
              <a:solidFill>
                <a:srgbClr val="FFFFFF"/>
              </a:solidFill>
            </a:endParaRPr>
          </a:p>
        </p:txBody>
      </p:sp>
      <p:pic>
        <p:nvPicPr>
          <p:cNvPr id="86" name="Google Shape;86;p17"/>
          <p:cNvPicPr preferRelativeResize="0"/>
          <p:nvPr/>
        </p:nvPicPr>
        <p:blipFill>
          <a:blip r:embed="rId3">
            <a:alphaModFix/>
          </a:blip>
          <a:stretch>
            <a:fillRect/>
          </a:stretch>
        </p:blipFill>
        <p:spPr>
          <a:xfrm>
            <a:off x="6520624" y="966300"/>
            <a:ext cx="2159090" cy="2139300"/>
          </a:xfrm>
          <a:prstGeom prst="rect">
            <a:avLst/>
          </a:prstGeom>
          <a:noFill/>
          <a:ln w="38100" cap="flat" cmpd="sng">
            <a:solidFill>
              <a:srgbClr val="000000"/>
            </a:solidFill>
            <a:prstDash val="solid"/>
            <a:round/>
            <a:headEnd type="none" w="sm" len="sm"/>
            <a:tailEnd type="none" w="sm" len="sm"/>
          </a:ln>
        </p:spPr>
      </p:pic>
      <p:sp>
        <p:nvSpPr>
          <p:cNvPr id="87" name="Google Shape;87;p17"/>
          <p:cNvSpPr txBox="1"/>
          <p:nvPr/>
        </p:nvSpPr>
        <p:spPr>
          <a:xfrm>
            <a:off x="5194925" y="3561875"/>
            <a:ext cx="3484800" cy="138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verage"/>
              <a:ea typeface="Average"/>
              <a:cs typeface="Average"/>
              <a:sym typeface="Average"/>
            </a:endParaRPr>
          </a:p>
        </p:txBody>
      </p:sp>
      <p:sp>
        <p:nvSpPr>
          <p:cNvPr id="88" name="Google Shape;88;p17"/>
          <p:cNvSpPr txBox="1">
            <a:spLocks noGrp="1"/>
          </p:cNvSpPr>
          <p:nvPr>
            <p:ph type="body" idx="1"/>
          </p:nvPr>
        </p:nvSpPr>
        <p:spPr>
          <a:xfrm>
            <a:off x="2441825" y="2944613"/>
            <a:ext cx="6237900" cy="1633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000" b="1">
                <a:solidFill>
                  <a:srgbClr val="FFFFFF"/>
                </a:solidFill>
                <a:latin typeface="Special Elite"/>
                <a:ea typeface="Special Elite"/>
                <a:cs typeface="Special Elite"/>
                <a:sym typeface="Special Elite"/>
              </a:rPr>
              <a:t>ART 2</a:t>
            </a:r>
            <a:endParaRPr sz="2000" b="1">
              <a:solidFill>
                <a:srgbClr val="FFFFFF"/>
              </a:solidFill>
              <a:latin typeface="Special Elite"/>
              <a:ea typeface="Special Elite"/>
              <a:cs typeface="Special Elite"/>
              <a:sym typeface="Special Elite"/>
            </a:endParaRPr>
          </a:p>
          <a:p>
            <a:pPr marL="0" lvl="0" indent="0" algn="l" rtl="0">
              <a:spcBef>
                <a:spcPts val="0"/>
              </a:spcBef>
              <a:spcAft>
                <a:spcPts val="0"/>
              </a:spcAft>
              <a:buNone/>
            </a:pPr>
            <a:r>
              <a:rPr lang="en" sz="1200">
                <a:solidFill>
                  <a:srgbClr val="FFFFFF"/>
                </a:solidFill>
                <a:latin typeface="Special Elite"/>
                <a:ea typeface="Special Elite"/>
                <a:cs typeface="Special Elite"/>
                <a:sym typeface="Special Elite"/>
              </a:rPr>
              <a:t>Prerequisite: Art 1 with teacher approval, OR a teacher approved portfolio.</a:t>
            </a:r>
            <a:endParaRPr sz="1200">
              <a:solidFill>
                <a:srgbClr val="FFFFFF"/>
              </a:solidFill>
              <a:latin typeface="Special Elite"/>
              <a:ea typeface="Special Elite"/>
              <a:cs typeface="Special Elite"/>
              <a:sym typeface="Special Elite"/>
            </a:endParaRPr>
          </a:p>
          <a:p>
            <a:pPr marL="0" lvl="0" indent="0" algn="l" rtl="0">
              <a:spcBef>
                <a:spcPts val="0"/>
              </a:spcBef>
              <a:spcAft>
                <a:spcPts val="0"/>
              </a:spcAft>
              <a:buNone/>
            </a:pPr>
            <a:r>
              <a:rPr lang="en" sz="1200">
                <a:solidFill>
                  <a:srgbClr val="FFFFFF"/>
                </a:solidFill>
                <a:latin typeface="Special Elite"/>
                <a:ea typeface="Special Elite"/>
                <a:cs typeface="Special Elite"/>
                <a:sym typeface="Special Elite"/>
              </a:rPr>
              <a:t>This class is for those students who know they possess the “creative gene!” Picking up the pencil, brush, and tools where Art 1 left off, Art 2 is the intermediate 2-dimensional class with a more in-depth journey down the creative path. Art 2 focuses on developing the ideas behind the artwork, and in learning new and exciting techniques. Sign up today!</a:t>
            </a:r>
            <a:endParaRPr sz="1200">
              <a:solidFill>
                <a:srgbClr val="FFFFFF"/>
              </a:solidFill>
              <a:latin typeface="Special Elite"/>
              <a:ea typeface="Special Elite"/>
              <a:cs typeface="Special Elite"/>
              <a:sym typeface="Special Elite"/>
            </a:endParaRPr>
          </a:p>
          <a:p>
            <a:pPr marL="0" lvl="0" indent="0" algn="l" rtl="0">
              <a:spcBef>
                <a:spcPts val="0"/>
              </a:spcBef>
              <a:spcAft>
                <a:spcPts val="0"/>
              </a:spcAft>
              <a:buNone/>
            </a:pPr>
            <a:r>
              <a:rPr lang="en" sz="1200">
                <a:solidFill>
                  <a:srgbClr val="FFFFFF"/>
                </a:solidFill>
                <a:latin typeface="Special Elite"/>
                <a:ea typeface="Special Elite"/>
                <a:cs typeface="Special Elite"/>
                <a:sym typeface="Special Elite"/>
              </a:rPr>
              <a:t>Grades: 10, 11, 12 Year UC/CSU - f</a:t>
            </a:r>
            <a:endParaRPr sz="1200" b="1">
              <a:solidFill>
                <a:srgbClr val="FFFFFF"/>
              </a:solidFill>
              <a:latin typeface="Special Elite"/>
              <a:ea typeface="Special Elite"/>
              <a:cs typeface="Special Elite"/>
              <a:sym typeface="Special Elite"/>
            </a:endParaRPr>
          </a:p>
          <a:p>
            <a:pPr marL="0" lvl="0" indent="0" algn="just" rtl="0">
              <a:spcBef>
                <a:spcPts val="0"/>
              </a:spcBef>
              <a:spcAft>
                <a:spcPts val="0"/>
              </a:spcAft>
              <a:buNone/>
            </a:pPr>
            <a:endParaRPr sz="1000">
              <a:solidFill>
                <a:srgbClr val="FFFFFF"/>
              </a:solidFill>
              <a:latin typeface="Special Elite"/>
              <a:ea typeface="Special Elite"/>
              <a:cs typeface="Special Elite"/>
              <a:sym typeface="Special Elite"/>
            </a:endParaRPr>
          </a:p>
        </p:txBody>
      </p:sp>
      <p:pic>
        <p:nvPicPr>
          <p:cNvPr id="89" name="Google Shape;89;p17"/>
          <p:cNvPicPr preferRelativeResize="0"/>
          <p:nvPr/>
        </p:nvPicPr>
        <p:blipFill rotWithShape="1">
          <a:blip r:embed="rId4">
            <a:alphaModFix/>
          </a:blip>
          <a:srcRect l="7481" t="5115" r="7498" b="6995"/>
          <a:stretch/>
        </p:blipFill>
        <p:spPr>
          <a:xfrm>
            <a:off x="504575" y="3034650"/>
            <a:ext cx="1810000" cy="1800225"/>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470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 Art &amp; Design (Porfolio)</a:t>
            </a:r>
            <a:endParaRPr/>
          </a:p>
        </p:txBody>
      </p:sp>
      <p:sp>
        <p:nvSpPr>
          <p:cNvPr id="95" name="Google Shape;95;p18"/>
          <p:cNvSpPr txBox="1"/>
          <p:nvPr/>
        </p:nvSpPr>
        <p:spPr>
          <a:xfrm>
            <a:off x="5194925" y="3561875"/>
            <a:ext cx="3484800" cy="138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verage"/>
              <a:ea typeface="Average"/>
              <a:cs typeface="Average"/>
              <a:sym typeface="Average"/>
            </a:endParaRPr>
          </a:p>
        </p:txBody>
      </p:sp>
      <p:sp>
        <p:nvSpPr>
          <p:cNvPr id="96" name="Google Shape;96;p18"/>
          <p:cNvSpPr txBox="1">
            <a:spLocks noGrp="1"/>
          </p:cNvSpPr>
          <p:nvPr>
            <p:ph type="body" idx="1"/>
          </p:nvPr>
        </p:nvSpPr>
        <p:spPr>
          <a:xfrm>
            <a:off x="311700" y="1135263"/>
            <a:ext cx="4797600" cy="349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FFFFFF"/>
                </a:solidFill>
                <a:latin typeface="Special Elite"/>
                <a:ea typeface="Special Elite"/>
                <a:cs typeface="Special Elite"/>
                <a:sym typeface="Special Elite"/>
              </a:rPr>
              <a:t>AP Art &amp; Design (Advanced)</a:t>
            </a:r>
            <a:endParaRPr sz="1600" b="1">
              <a:solidFill>
                <a:srgbClr val="FFFFFF"/>
              </a:solidFill>
              <a:latin typeface="Special Elite"/>
              <a:ea typeface="Special Elite"/>
              <a:cs typeface="Special Elite"/>
              <a:sym typeface="Special Elite"/>
            </a:endParaRPr>
          </a:p>
          <a:p>
            <a:pPr marL="0" lvl="0" indent="0" algn="l" rtl="0">
              <a:spcBef>
                <a:spcPts val="0"/>
              </a:spcBef>
              <a:spcAft>
                <a:spcPts val="0"/>
              </a:spcAft>
              <a:buNone/>
            </a:pPr>
            <a:r>
              <a:rPr lang="en" sz="1300">
                <a:solidFill>
                  <a:srgbClr val="FFFFFF"/>
                </a:solidFill>
                <a:latin typeface="Special Elite"/>
                <a:ea typeface="Special Elite"/>
                <a:cs typeface="Special Elite"/>
                <a:sym typeface="Special Elite"/>
              </a:rPr>
              <a:t>Prerequisite: Art 2 with teacher approval, OR a teacher approved portfolio. All interested students will need to submit a slideshow of their five top pieces with an artist statement.</a:t>
            </a:r>
            <a:endParaRPr sz="1300">
              <a:solidFill>
                <a:srgbClr val="FFFFFF"/>
              </a:solidFill>
              <a:latin typeface="Special Elite"/>
              <a:ea typeface="Special Elite"/>
              <a:cs typeface="Special Elite"/>
              <a:sym typeface="Special Elite"/>
            </a:endParaRPr>
          </a:p>
          <a:p>
            <a:pPr marL="0" lvl="0" indent="0" algn="l" rtl="0">
              <a:spcBef>
                <a:spcPts val="0"/>
              </a:spcBef>
              <a:spcAft>
                <a:spcPts val="0"/>
              </a:spcAft>
              <a:buNone/>
            </a:pPr>
            <a:r>
              <a:rPr lang="en" sz="1300">
                <a:solidFill>
                  <a:srgbClr val="FFFFFF"/>
                </a:solidFill>
                <a:latin typeface="Special Elite"/>
                <a:ea typeface="Special Elite"/>
                <a:cs typeface="Special Elite"/>
                <a:sym typeface="Special Elite"/>
              </a:rPr>
              <a:t>You are an amazing artist and you know it! AP Art &amp; Design is a division of the AP Portfolio with a focus on 2D techniques such as drawing and painting. The class is dedicated to the creation of a portfolio through specific areas of study. Interested students should have a love of creativity, solid design concepts, and currently be at an intermediate level of art.  For more information: </a:t>
            </a:r>
            <a:r>
              <a:rPr lang="en" sz="1300" u="sng">
                <a:solidFill>
                  <a:schemeClr val="hlink"/>
                </a:solidFill>
                <a:latin typeface="Special Elite"/>
                <a:ea typeface="Special Elite"/>
                <a:cs typeface="Special Elite"/>
                <a:sym typeface="Special Elite"/>
                <a:hlinkClick r:id="rId3"/>
              </a:rPr>
              <a:t>https://apstudents.collegeboard.org/art-design-program</a:t>
            </a:r>
            <a:endParaRPr sz="1300">
              <a:solidFill>
                <a:srgbClr val="FFFFFF"/>
              </a:solidFill>
              <a:latin typeface="Special Elite"/>
              <a:ea typeface="Special Elite"/>
              <a:cs typeface="Special Elite"/>
              <a:sym typeface="Special Elite"/>
            </a:endParaRPr>
          </a:p>
          <a:p>
            <a:pPr marL="0" lvl="0" indent="0" algn="l" rtl="0">
              <a:spcBef>
                <a:spcPts val="0"/>
              </a:spcBef>
              <a:spcAft>
                <a:spcPts val="0"/>
              </a:spcAft>
              <a:buNone/>
            </a:pPr>
            <a:r>
              <a:rPr lang="en" sz="1300">
                <a:solidFill>
                  <a:srgbClr val="FFFFFF"/>
                </a:solidFill>
                <a:latin typeface="Special Elite"/>
                <a:ea typeface="Special Elite"/>
                <a:cs typeface="Special Elite"/>
                <a:sym typeface="Special Elite"/>
              </a:rPr>
              <a:t>Grades: 10, 11, 12 Year UC/CSU - f</a:t>
            </a:r>
            <a:endParaRPr sz="1200">
              <a:solidFill>
                <a:srgbClr val="FFFFFF"/>
              </a:solidFill>
              <a:latin typeface="Special Elite"/>
              <a:ea typeface="Special Elite"/>
              <a:cs typeface="Special Elite"/>
              <a:sym typeface="Special Elite"/>
            </a:endParaRPr>
          </a:p>
        </p:txBody>
      </p:sp>
      <p:pic>
        <p:nvPicPr>
          <p:cNvPr id="97" name="Google Shape;97;p18"/>
          <p:cNvPicPr preferRelativeResize="0"/>
          <p:nvPr/>
        </p:nvPicPr>
        <p:blipFill rotWithShape="1">
          <a:blip r:embed="rId4">
            <a:alphaModFix/>
          </a:blip>
          <a:srcRect l="10086" t="5194" r="12321" b="5853"/>
          <a:stretch/>
        </p:blipFill>
        <p:spPr>
          <a:xfrm>
            <a:off x="5032763" y="1260150"/>
            <a:ext cx="3809126" cy="2931775"/>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AVID</a:t>
            </a:r>
            <a:endParaRPr/>
          </a:p>
        </p:txBody>
      </p:sp>
      <p:sp>
        <p:nvSpPr>
          <p:cNvPr id="103" name="Google Shape;103;p19"/>
          <p:cNvSpPr txBox="1">
            <a:spLocks noGrp="1"/>
          </p:cNvSpPr>
          <p:nvPr>
            <p:ph type="body" idx="1"/>
          </p:nvPr>
        </p:nvSpPr>
        <p:spPr>
          <a:xfrm>
            <a:off x="311700" y="1152475"/>
            <a:ext cx="8520600" cy="372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FFFF"/>
                </a:solidFill>
                <a:latin typeface="Special Elite"/>
                <a:ea typeface="Special Elite"/>
                <a:cs typeface="Special Elite"/>
                <a:sym typeface="Special Elite"/>
              </a:rPr>
              <a:t> </a:t>
            </a:r>
            <a:r>
              <a:rPr lang="en" sz="1600" b="1">
                <a:solidFill>
                  <a:srgbClr val="FFFFFF"/>
                </a:solidFill>
                <a:latin typeface="Special Elite"/>
                <a:ea typeface="Special Elite"/>
                <a:cs typeface="Special Elite"/>
                <a:sym typeface="Special Elite"/>
              </a:rPr>
              <a:t>AVID (Advancement Via Individual Determination)</a:t>
            </a:r>
            <a:r>
              <a:rPr lang="en" sz="1600">
                <a:solidFill>
                  <a:srgbClr val="FFFFFF"/>
                </a:solidFill>
                <a:latin typeface="Special Elite"/>
                <a:ea typeface="Special Elite"/>
                <a:cs typeface="Special Elite"/>
                <a:sym typeface="Special Elite"/>
              </a:rPr>
              <a:t> </a:t>
            </a:r>
            <a:endParaRPr sz="1600">
              <a:solidFill>
                <a:srgbClr val="FFFFFF"/>
              </a:solidFill>
              <a:latin typeface="Lato"/>
              <a:ea typeface="Lato"/>
              <a:cs typeface="Lato"/>
              <a:sym typeface="Lato"/>
            </a:endParaRPr>
          </a:p>
          <a:p>
            <a:pPr marL="0" lvl="0" indent="0" algn="l" rtl="0">
              <a:spcBef>
                <a:spcPts val="1600"/>
              </a:spcBef>
              <a:spcAft>
                <a:spcPts val="0"/>
              </a:spcAft>
              <a:buNone/>
            </a:pPr>
            <a:r>
              <a:rPr lang="en" sz="1600" b="1">
                <a:solidFill>
                  <a:srgbClr val="FFFFFF"/>
                </a:solidFill>
                <a:latin typeface="Special Elite"/>
                <a:ea typeface="Special Elite"/>
                <a:cs typeface="Special Elite"/>
                <a:sym typeface="Special Elite"/>
              </a:rPr>
              <a:t>AVID (9-10)</a:t>
            </a:r>
            <a:r>
              <a:rPr lang="en" sz="1200" b="1">
                <a:solidFill>
                  <a:srgbClr val="FFFFFF"/>
                </a:solidFill>
                <a:latin typeface="Special Elite"/>
                <a:ea typeface="Special Elite"/>
                <a:cs typeface="Special Elite"/>
                <a:sym typeface="Special Elite"/>
              </a:rPr>
              <a:t> </a:t>
            </a:r>
            <a:r>
              <a:rPr lang="en" sz="1200">
                <a:solidFill>
                  <a:srgbClr val="FFFFFF"/>
                </a:solidFill>
                <a:latin typeface="Lato"/>
                <a:ea typeface="Lato"/>
                <a:cs typeface="Lato"/>
                <a:sym typeface="Lato"/>
              </a:rPr>
              <a:t> </a:t>
            </a:r>
            <a:r>
              <a:rPr lang="en" sz="1200">
                <a:solidFill>
                  <a:srgbClr val="FFFFFF"/>
                </a:solidFill>
                <a:latin typeface="Special Elite"/>
                <a:ea typeface="Special Elite"/>
                <a:cs typeface="Special Elite"/>
                <a:sym typeface="Special Elite"/>
              </a:rPr>
              <a:t>The AVID course is an elective class for students who are college-bound. The AVID curriculum focuses on writing, inquiry, collaboration, organization, and reading (WICOR) through the AVID High School curriculum. While concurrently enrolled in a college-prep course of study, students learn strategies to enhance success. Note-taking, outlining, writing, speaking, reading, test-taking strategies, and self-awareness are stressed. In addition, the course includes college motivational activities and intensive preparation for ACT, SAT I and SAT II.   </a:t>
            </a:r>
            <a:endParaRPr sz="1200">
              <a:solidFill>
                <a:srgbClr val="FFFFFF"/>
              </a:solidFill>
              <a:latin typeface="Special Elite"/>
              <a:ea typeface="Special Elite"/>
              <a:cs typeface="Special Elite"/>
              <a:sym typeface="Special Elite"/>
            </a:endParaRPr>
          </a:p>
          <a:p>
            <a:pPr marL="0" lvl="0" indent="0" algn="just" rtl="0">
              <a:spcBef>
                <a:spcPts val="1600"/>
              </a:spcBef>
              <a:spcAft>
                <a:spcPts val="0"/>
              </a:spcAft>
              <a:buNone/>
            </a:pPr>
            <a:r>
              <a:rPr lang="en" sz="1600" b="1">
                <a:solidFill>
                  <a:srgbClr val="FFFFFF"/>
                </a:solidFill>
                <a:latin typeface="Special Elite"/>
                <a:ea typeface="Special Elite"/>
                <a:cs typeface="Special Elite"/>
                <a:sym typeface="Special Elite"/>
              </a:rPr>
              <a:t>AVID (11-12)</a:t>
            </a:r>
            <a:r>
              <a:rPr lang="en" sz="1600">
                <a:solidFill>
                  <a:srgbClr val="FFFFFF"/>
                </a:solidFill>
                <a:latin typeface="Special Elite"/>
                <a:ea typeface="Special Elite"/>
                <a:cs typeface="Special Elite"/>
                <a:sym typeface="Special Elite"/>
              </a:rPr>
              <a:t> </a:t>
            </a:r>
            <a:r>
              <a:rPr lang="en" sz="1200">
                <a:solidFill>
                  <a:srgbClr val="FFFFFF"/>
                </a:solidFill>
                <a:latin typeface="Special Elite"/>
                <a:ea typeface="Special Elite"/>
                <a:cs typeface="Special Elite"/>
                <a:sym typeface="Special Elite"/>
              </a:rPr>
              <a:t>The AVID Seminar for the junior and senior years prepares students for entrance into four-year colleges by emphasizing analytical writing, preparation for college entrance and placement exams, college study skills, oral language development, note taking, and research. Seminar students are expected to participate in, and eventually act as moderators for, Socratic Seminars. In addition, students are required to make oral presentations to the class on topics related to career searches, contemporary issues, and social concerns, all the while focusing on a culminating senior paper, portfolio, and/or project. </a:t>
            </a:r>
            <a:endParaRPr>
              <a:solidFill>
                <a:srgbClr val="FFFFFF"/>
              </a:solidFill>
              <a:latin typeface="Special Elite"/>
              <a:ea typeface="Special Elite"/>
              <a:cs typeface="Special Elite"/>
              <a:sym typeface="Special Elite"/>
            </a:endParaRPr>
          </a:p>
        </p:txBody>
      </p:sp>
      <p:pic>
        <p:nvPicPr>
          <p:cNvPr id="104" name="Google Shape;104;p19"/>
          <p:cNvPicPr preferRelativeResize="0"/>
          <p:nvPr/>
        </p:nvPicPr>
        <p:blipFill>
          <a:blip r:embed="rId3">
            <a:alphaModFix/>
          </a:blip>
          <a:stretch>
            <a:fillRect/>
          </a:stretch>
        </p:blipFill>
        <p:spPr>
          <a:xfrm>
            <a:off x="6609425" y="232850"/>
            <a:ext cx="2105500" cy="1264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445025"/>
            <a:ext cx="324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Band, Grades 9 - 12</a:t>
            </a:r>
            <a:endParaRPr/>
          </a:p>
        </p:txBody>
      </p:sp>
      <p:sp>
        <p:nvSpPr>
          <p:cNvPr id="110" name="Google Shape;110;p20"/>
          <p:cNvSpPr txBox="1">
            <a:spLocks noGrp="1"/>
          </p:cNvSpPr>
          <p:nvPr>
            <p:ph type="body" idx="1"/>
          </p:nvPr>
        </p:nvSpPr>
        <p:spPr>
          <a:xfrm>
            <a:off x="311700" y="1017725"/>
            <a:ext cx="4008900" cy="2491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300"/>
              <a:t>Be a part of the award winning John Swett High School Band! Develop your artistic abilities, musical knowledge, and instrumental skill alongside your friends and peers of all ages.  Be part of an activity that you will remember for the rest of your life. Rehearse, travel, compete, perform, and enjoy your time with the friends whom you begin to know as your family. While experience in any musical instrument is preferred, it is not necessary.; we can teach you one or even two. What is necessary is a good work ethic, determination, and a growth mindset to succeed.</a:t>
            </a:r>
            <a:endParaRPr sz="1300"/>
          </a:p>
        </p:txBody>
      </p:sp>
      <p:pic>
        <p:nvPicPr>
          <p:cNvPr id="111" name="Google Shape;111;p20"/>
          <p:cNvPicPr preferRelativeResize="0"/>
          <p:nvPr/>
        </p:nvPicPr>
        <p:blipFill rotWithShape="1">
          <a:blip r:embed="rId3">
            <a:alphaModFix/>
          </a:blip>
          <a:srcRect t="20822" b="28314"/>
          <a:stretch/>
        </p:blipFill>
        <p:spPr>
          <a:xfrm>
            <a:off x="0" y="3678426"/>
            <a:ext cx="4320630" cy="1465080"/>
          </a:xfrm>
          <a:prstGeom prst="rect">
            <a:avLst/>
          </a:prstGeom>
          <a:noFill/>
          <a:ln w="28575" cap="flat" cmpd="sng">
            <a:solidFill>
              <a:srgbClr val="000000"/>
            </a:solidFill>
            <a:prstDash val="solid"/>
            <a:round/>
            <a:headEnd type="none" w="sm" len="sm"/>
            <a:tailEnd type="none" w="sm" len="sm"/>
          </a:ln>
        </p:spPr>
      </p:pic>
      <p:sp>
        <p:nvSpPr>
          <p:cNvPr id="112" name="Google Shape;112;p20"/>
          <p:cNvSpPr txBox="1"/>
          <p:nvPr/>
        </p:nvSpPr>
        <p:spPr>
          <a:xfrm>
            <a:off x="4455300" y="2180425"/>
            <a:ext cx="4688700" cy="2636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chemeClr val="accent3"/>
                </a:solidFill>
                <a:latin typeface="Average"/>
                <a:ea typeface="Average"/>
                <a:cs typeface="Average"/>
                <a:sym typeface="Average"/>
              </a:rPr>
              <a:t>Other Notes:</a:t>
            </a:r>
            <a:endParaRPr sz="1300">
              <a:solidFill>
                <a:schemeClr val="accent3"/>
              </a:solidFill>
              <a:latin typeface="Average"/>
              <a:ea typeface="Average"/>
              <a:cs typeface="Average"/>
              <a:sym typeface="Average"/>
            </a:endParaRPr>
          </a:p>
          <a:p>
            <a:pPr marL="457200" lvl="0" indent="-311150" algn="l" rtl="0">
              <a:lnSpc>
                <a:spcPct val="115000"/>
              </a:lnSpc>
              <a:spcBef>
                <a:spcPts val="1600"/>
              </a:spcBef>
              <a:spcAft>
                <a:spcPts val="0"/>
              </a:spcAft>
              <a:buClr>
                <a:schemeClr val="accent3"/>
              </a:buClr>
              <a:buSzPts val="1300"/>
              <a:buFont typeface="Average"/>
              <a:buChar char="-"/>
            </a:pPr>
            <a:r>
              <a:rPr lang="en" sz="1300">
                <a:solidFill>
                  <a:schemeClr val="accent3"/>
                </a:solidFill>
                <a:latin typeface="Average"/>
                <a:ea typeface="Average"/>
                <a:cs typeface="Average"/>
                <a:sym typeface="Average"/>
              </a:rPr>
              <a:t>During the fall, there are evening rehearsals, weekend competitions, performances away and at home, and a two week band camp before school begins. </a:t>
            </a:r>
            <a:endParaRPr sz="1300">
              <a:solidFill>
                <a:schemeClr val="accent3"/>
              </a:solidFill>
              <a:latin typeface="Average"/>
              <a:ea typeface="Average"/>
              <a:cs typeface="Average"/>
              <a:sym typeface="Average"/>
            </a:endParaRPr>
          </a:p>
          <a:p>
            <a:pPr marL="457200" lvl="0" indent="-311150" algn="l" rtl="0">
              <a:lnSpc>
                <a:spcPct val="115000"/>
              </a:lnSpc>
              <a:spcBef>
                <a:spcPts val="0"/>
              </a:spcBef>
              <a:spcAft>
                <a:spcPts val="0"/>
              </a:spcAft>
              <a:buClr>
                <a:schemeClr val="accent3"/>
              </a:buClr>
              <a:buSzPts val="1300"/>
              <a:buFont typeface="Average"/>
              <a:buChar char="-"/>
            </a:pPr>
            <a:r>
              <a:rPr lang="en" sz="1300">
                <a:solidFill>
                  <a:schemeClr val="accent3"/>
                </a:solidFill>
                <a:latin typeface="Average"/>
                <a:ea typeface="Average"/>
                <a:cs typeface="Average"/>
                <a:sym typeface="Average"/>
              </a:rPr>
              <a:t>Participation in the fall marching band counts as one semester of PE credit. </a:t>
            </a:r>
            <a:endParaRPr sz="1300">
              <a:solidFill>
                <a:schemeClr val="accent3"/>
              </a:solidFill>
              <a:latin typeface="Average"/>
              <a:ea typeface="Average"/>
              <a:cs typeface="Average"/>
              <a:sym typeface="Average"/>
            </a:endParaRPr>
          </a:p>
          <a:p>
            <a:pPr marL="457200" lvl="0" indent="-311150" algn="l" rtl="0">
              <a:lnSpc>
                <a:spcPct val="115000"/>
              </a:lnSpc>
              <a:spcBef>
                <a:spcPts val="0"/>
              </a:spcBef>
              <a:spcAft>
                <a:spcPts val="0"/>
              </a:spcAft>
              <a:buClr>
                <a:schemeClr val="accent3"/>
              </a:buClr>
              <a:buSzPts val="1300"/>
              <a:buFont typeface="Average"/>
              <a:buChar char="-"/>
            </a:pPr>
            <a:r>
              <a:rPr lang="en" sz="1300">
                <a:solidFill>
                  <a:schemeClr val="accent3"/>
                </a:solidFill>
                <a:latin typeface="Average"/>
                <a:ea typeface="Average"/>
                <a:cs typeface="Average"/>
                <a:sym typeface="Average"/>
              </a:rPr>
              <a:t>University A-G Requirements: </a:t>
            </a:r>
            <a:r>
              <a:rPr lang="en" sz="1300" b="1">
                <a:solidFill>
                  <a:schemeClr val="accent3"/>
                </a:solidFill>
                <a:latin typeface="Average"/>
                <a:ea typeface="Average"/>
                <a:cs typeface="Average"/>
                <a:sym typeface="Average"/>
              </a:rPr>
              <a:t>Category F</a:t>
            </a:r>
            <a:endParaRPr sz="1300" b="1">
              <a:solidFill>
                <a:schemeClr val="accent3"/>
              </a:solidFill>
              <a:latin typeface="Average"/>
              <a:ea typeface="Average"/>
              <a:cs typeface="Average"/>
              <a:sym typeface="Average"/>
            </a:endParaRPr>
          </a:p>
          <a:p>
            <a:pPr marL="0" lvl="0" indent="0" algn="ctr" rtl="0">
              <a:lnSpc>
                <a:spcPct val="115000"/>
              </a:lnSpc>
              <a:spcBef>
                <a:spcPts val="1600"/>
              </a:spcBef>
              <a:spcAft>
                <a:spcPts val="1600"/>
              </a:spcAft>
              <a:buNone/>
            </a:pPr>
            <a:r>
              <a:rPr lang="en" sz="1300">
                <a:solidFill>
                  <a:schemeClr val="accent3"/>
                </a:solidFill>
                <a:latin typeface="Average"/>
                <a:ea typeface="Average"/>
                <a:cs typeface="Average"/>
                <a:sym typeface="Average"/>
              </a:rPr>
              <a:t>For additional information, please contact Mr. Cadiz at: FCadiz@jsusd.org</a:t>
            </a:r>
            <a:endParaRPr>
              <a:latin typeface="Average"/>
              <a:ea typeface="Average"/>
              <a:cs typeface="Average"/>
              <a:sym typeface="Average"/>
            </a:endParaRPr>
          </a:p>
        </p:txBody>
      </p:sp>
      <p:pic>
        <p:nvPicPr>
          <p:cNvPr id="113" name="Google Shape;113;p20"/>
          <p:cNvPicPr preferRelativeResize="0"/>
          <p:nvPr/>
        </p:nvPicPr>
        <p:blipFill>
          <a:blip r:embed="rId4">
            <a:alphaModFix/>
          </a:blip>
          <a:stretch>
            <a:fillRect/>
          </a:stretch>
        </p:blipFill>
        <p:spPr>
          <a:xfrm>
            <a:off x="5872567" y="0"/>
            <a:ext cx="3271434" cy="2180424"/>
          </a:xfrm>
          <a:prstGeom prst="rect">
            <a:avLst/>
          </a:prstGeom>
          <a:noFill/>
          <a:ln>
            <a:noFill/>
          </a:ln>
        </p:spPr>
      </p:pic>
      <p:pic>
        <p:nvPicPr>
          <p:cNvPr id="114" name="Google Shape;114;p20"/>
          <p:cNvPicPr preferRelativeResize="0"/>
          <p:nvPr/>
        </p:nvPicPr>
        <p:blipFill rotWithShape="1">
          <a:blip r:embed="rId5">
            <a:alphaModFix/>
          </a:blip>
          <a:srcRect r="26659"/>
          <a:stretch/>
        </p:blipFill>
        <p:spPr>
          <a:xfrm>
            <a:off x="4455300" y="0"/>
            <a:ext cx="2399299" cy="21804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Ceramics</a:t>
            </a:r>
            <a:endParaRPr/>
          </a:p>
        </p:txBody>
      </p:sp>
      <p:sp>
        <p:nvSpPr>
          <p:cNvPr id="120" name="Google Shape;120;p21"/>
          <p:cNvSpPr txBox="1">
            <a:spLocks noGrp="1"/>
          </p:cNvSpPr>
          <p:nvPr>
            <p:ph type="body" idx="1"/>
          </p:nvPr>
        </p:nvSpPr>
        <p:spPr>
          <a:xfrm>
            <a:off x="311700" y="1152475"/>
            <a:ext cx="4521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FFFFFF"/>
                </a:solidFill>
                <a:latin typeface="Special Elite"/>
                <a:ea typeface="Special Elite"/>
                <a:cs typeface="Special Elite"/>
                <a:sym typeface="Special Elite"/>
              </a:rPr>
              <a:t>Ceramics/Mixed Media</a:t>
            </a:r>
            <a:endParaRPr sz="1600" b="1">
              <a:solidFill>
                <a:srgbClr val="FFFFFF"/>
              </a:solidFill>
              <a:latin typeface="Special Elite"/>
              <a:ea typeface="Special Elite"/>
              <a:cs typeface="Special Elite"/>
              <a:sym typeface="Special Elite"/>
            </a:endParaRPr>
          </a:p>
          <a:p>
            <a:pPr marL="0" lvl="0" indent="0" algn="l" rtl="0">
              <a:spcBef>
                <a:spcPts val="0"/>
              </a:spcBef>
              <a:spcAft>
                <a:spcPts val="0"/>
              </a:spcAft>
              <a:buNone/>
            </a:pPr>
            <a:r>
              <a:rPr lang="en" sz="1300">
                <a:solidFill>
                  <a:srgbClr val="FFFFFF"/>
                </a:solidFill>
                <a:latin typeface="Special Elite"/>
                <a:ea typeface="Special Elite"/>
                <a:cs typeface="Special Elite"/>
                <a:sym typeface="Special Elite"/>
              </a:rPr>
              <a:t>If you like hands-on projects, have a sense of adventure, and enjoy creating art from different materials, sculpture is for you!</a:t>
            </a:r>
            <a:endParaRPr sz="1300">
              <a:solidFill>
                <a:srgbClr val="FFFFFF"/>
              </a:solidFill>
              <a:latin typeface="Special Elite"/>
              <a:ea typeface="Special Elite"/>
              <a:cs typeface="Special Elite"/>
              <a:sym typeface="Special Elite"/>
            </a:endParaRPr>
          </a:p>
          <a:p>
            <a:pPr marL="0" lvl="0" indent="0" algn="l" rtl="0">
              <a:spcBef>
                <a:spcPts val="0"/>
              </a:spcBef>
              <a:spcAft>
                <a:spcPts val="0"/>
              </a:spcAft>
              <a:buNone/>
            </a:pPr>
            <a:r>
              <a:rPr lang="en" sz="1300">
                <a:solidFill>
                  <a:srgbClr val="FFFFFF"/>
                </a:solidFill>
                <a:latin typeface="Special Elite"/>
                <a:ea typeface="Special Elite"/>
                <a:cs typeface="Special Elite"/>
                <a:sym typeface="Special Elite"/>
              </a:rPr>
              <a:t>Ceramics/Mixed Media is an introduction to 3-dimensional art, and is designed to make sculpture exciting, easy to learn, and accessible to students of all skill levels! The class focuses on using the elements and principles of design to teach students the fundamentals of art. Roll up your sleeves and sign up today!</a:t>
            </a:r>
            <a:endParaRPr sz="1300">
              <a:solidFill>
                <a:srgbClr val="FFFFFF"/>
              </a:solidFill>
              <a:latin typeface="Special Elite"/>
              <a:ea typeface="Special Elite"/>
              <a:cs typeface="Special Elite"/>
              <a:sym typeface="Special Elite"/>
            </a:endParaRPr>
          </a:p>
          <a:p>
            <a:pPr marL="0" lvl="0" indent="0" algn="l" rtl="0">
              <a:spcBef>
                <a:spcPts val="0"/>
              </a:spcBef>
              <a:spcAft>
                <a:spcPts val="0"/>
              </a:spcAft>
              <a:buNone/>
            </a:pPr>
            <a:endParaRPr sz="1300">
              <a:solidFill>
                <a:srgbClr val="FFFFFF"/>
              </a:solidFill>
              <a:latin typeface="Special Elite"/>
              <a:ea typeface="Special Elite"/>
              <a:cs typeface="Special Elite"/>
              <a:sym typeface="Special Elite"/>
            </a:endParaRPr>
          </a:p>
          <a:p>
            <a:pPr marL="0" lvl="0" indent="0" algn="l" rtl="0">
              <a:spcBef>
                <a:spcPts val="0"/>
              </a:spcBef>
              <a:spcAft>
                <a:spcPts val="0"/>
              </a:spcAft>
              <a:buNone/>
            </a:pPr>
            <a:r>
              <a:rPr lang="en" sz="1300">
                <a:solidFill>
                  <a:srgbClr val="FFFFFF"/>
                </a:solidFill>
                <a:latin typeface="Special Elite"/>
                <a:ea typeface="Special Elite"/>
                <a:cs typeface="Special Elite"/>
                <a:sym typeface="Special Elite"/>
              </a:rPr>
              <a:t>Grades: 9, 10, 11, 12 Year UC/CSU – f</a:t>
            </a:r>
            <a:endParaRPr sz="2000">
              <a:solidFill>
                <a:srgbClr val="FFFFFF"/>
              </a:solidFill>
              <a:latin typeface="Special Elite"/>
              <a:ea typeface="Special Elite"/>
              <a:cs typeface="Special Elite"/>
              <a:sym typeface="Special Elite"/>
            </a:endParaRPr>
          </a:p>
        </p:txBody>
      </p:sp>
      <p:pic>
        <p:nvPicPr>
          <p:cNvPr id="121" name="Google Shape;121;p21"/>
          <p:cNvPicPr preferRelativeResize="0"/>
          <p:nvPr/>
        </p:nvPicPr>
        <p:blipFill rotWithShape="1">
          <a:blip r:embed="rId3">
            <a:alphaModFix/>
          </a:blip>
          <a:srcRect t="25913" b="27645"/>
          <a:stretch/>
        </p:blipFill>
        <p:spPr>
          <a:xfrm>
            <a:off x="4832925" y="445025"/>
            <a:ext cx="2865727" cy="1774500"/>
          </a:xfrm>
          <a:prstGeom prst="rect">
            <a:avLst/>
          </a:prstGeom>
          <a:noFill/>
          <a:ln w="38100" cap="flat" cmpd="sng">
            <a:solidFill>
              <a:srgbClr val="000000"/>
            </a:solidFill>
            <a:prstDash val="solid"/>
            <a:round/>
            <a:headEnd type="none" w="sm" len="sm"/>
            <a:tailEnd type="none" w="sm" len="sm"/>
          </a:ln>
        </p:spPr>
      </p:pic>
      <p:pic>
        <p:nvPicPr>
          <p:cNvPr id="122" name="Google Shape;122;p21"/>
          <p:cNvPicPr preferRelativeResize="0"/>
          <p:nvPr/>
        </p:nvPicPr>
        <p:blipFill rotWithShape="1">
          <a:blip r:embed="rId4">
            <a:alphaModFix/>
          </a:blip>
          <a:srcRect l="6686" t="23342" r="13043"/>
          <a:stretch/>
        </p:blipFill>
        <p:spPr>
          <a:xfrm>
            <a:off x="6159325" y="2070250"/>
            <a:ext cx="2803200" cy="2007875"/>
          </a:xfrm>
          <a:prstGeom prst="rect">
            <a:avLst/>
          </a:prstGeom>
          <a:noFill/>
          <a:ln w="38100" cap="flat" cmpd="sng">
            <a:solidFill>
              <a:srgbClr val="000000"/>
            </a:solidFill>
            <a:prstDash val="solid"/>
            <a:round/>
            <a:headEnd type="none" w="sm" len="sm"/>
            <a:tailEnd type="none" w="sm" len="sm"/>
          </a:ln>
        </p:spPr>
      </p:pic>
      <p:pic>
        <p:nvPicPr>
          <p:cNvPr id="123" name="Google Shape;123;p21"/>
          <p:cNvPicPr preferRelativeResize="0"/>
          <p:nvPr/>
        </p:nvPicPr>
        <p:blipFill rotWithShape="1">
          <a:blip r:embed="rId5">
            <a:alphaModFix/>
          </a:blip>
          <a:srcRect l="12479" t="27001" r="11521" b="28249"/>
          <a:stretch/>
        </p:blipFill>
        <p:spPr>
          <a:xfrm>
            <a:off x="5107950" y="3486400"/>
            <a:ext cx="1848649" cy="1451351"/>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2710</Words>
  <Application>Microsoft Office PowerPoint</Application>
  <PresentationFormat>On-screen Show (16:9)</PresentationFormat>
  <Paragraphs>123</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Special Elite</vt:lpstr>
      <vt:lpstr>Lato</vt:lpstr>
      <vt:lpstr>Oswald</vt:lpstr>
      <vt:lpstr>Acme</vt:lpstr>
      <vt:lpstr>Arial</vt:lpstr>
      <vt:lpstr>Average</vt:lpstr>
      <vt:lpstr>Slate</vt:lpstr>
      <vt:lpstr>2021-2022 Course Descriptions</vt:lpstr>
      <vt:lpstr>Anatomy &amp; Physiology (Honors) Grades 11 &amp; 12; Fulfills UC/CSU - D (laboratory science) and JSHS Career Prep requirement</vt:lpstr>
      <vt:lpstr>AP Psychology</vt:lpstr>
      <vt:lpstr>Advanced Placement United States History (APUSH)</vt:lpstr>
      <vt:lpstr>Art 1, Art 2</vt:lpstr>
      <vt:lpstr>AP Art &amp; Design (Porfolio)</vt:lpstr>
      <vt:lpstr>AVID</vt:lpstr>
      <vt:lpstr>Band, Grades 9 - 12</vt:lpstr>
      <vt:lpstr>Ceramics</vt:lpstr>
      <vt:lpstr>English -Advanced/AP</vt:lpstr>
      <vt:lpstr>Leadership</vt:lpstr>
      <vt:lpstr>Manufacturing</vt:lpstr>
      <vt:lpstr>Music</vt:lpstr>
      <vt:lpstr>Physics</vt:lpstr>
      <vt:lpstr>ROP Electrical Engineering</vt:lpstr>
      <vt:lpstr>ROP CADD (Computer Drafting and Design)</vt:lpstr>
      <vt:lpstr>ROP Computer Science</vt:lpstr>
      <vt:lpstr>ROP Multimedia</vt:lpstr>
      <vt:lpstr>ROP Publications/Journalism</vt:lpstr>
      <vt:lpstr>Spanish  Spanish 1, Spanish 2, Spanish 3 &amp; Spanish 4H Grades: 9 - 12   University A-G requirement: category E   </vt:lpstr>
      <vt:lpstr>Welding</vt:lpstr>
      <vt:lpstr>Woodshop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2021-2022 Course Descriptions</dc:title>
  <cp:lastModifiedBy>Jessica Khiara Barrera</cp:lastModifiedBy>
  <cp:revision>1</cp:revision>
  <dcterms:modified xsi:type="dcterms:W3CDTF">2021-02-10T18:26:28Z</dcterms:modified>
</cp:coreProperties>
</file>